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894" r:id="rId2"/>
    <p:sldId id="893" r:id="rId3"/>
    <p:sldId id="895" r:id="rId4"/>
    <p:sldId id="897" r:id="rId5"/>
    <p:sldId id="898" r:id="rId6"/>
    <p:sldId id="899" r:id="rId7"/>
    <p:sldId id="900" r:id="rId8"/>
    <p:sldId id="924" r:id="rId9"/>
    <p:sldId id="901" r:id="rId10"/>
    <p:sldId id="457" r:id="rId11"/>
    <p:sldId id="615" r:id="rId12"/>
    <p:sldId id="922" r:id="rId13"/>
    <p:sldId id="790" r:id="rId14"/>
    <p:sldId id="439" r:id="rId15"/>
    <p:sldId id="849" r:id="rId16"/>
    <p:sldId id="786" r:id="rId17"/>
    <p:sldId id="779" r:id="rId18"/>
    <p:sldId id="437" r:id="rId19"/>
    <p:sldId id="928" r:id="rId20"/>
    <p:sldId id="929" r:id="rId21"/>
    <p:sldId id="923" r:id="rId22"/>
    <p:sldId id="930" r:id="rId23"/>
    <p:sldId id="92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A97519-3800-4B7D-B184-ACDD7BC8AF99}" v="1" dt="2026-05-08T07:37:13.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snapToObjects="1">
      <p:cViewPr varScale="1">
        <p:scale>
          <a:sx n="70" d="100"/>
          <a:sy n="70" d="100"/>
        </p:scale>
        <p:origin x="512" y="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062A63-2533-A3F3-BFE5-BF12C005CA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95E01A-9D57-6BD5-8153-BAFEEE58A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2C5B70-D68C-42CD-B8CC-63D7E8083558}" type="datetimeFigureOut">
              <a:rPr lang="en-US" smtClean="0"/>
              <a:t>5/11/2026</a:t>
            </a:fld>
            <a:endParaRPr lang="en-US"/>
          </a:p>
        </p:txBody>
      </p:sp>
      <p:sp>
        <p:nvSpPr>
          <p:cNvPr id="4" name="Footer Placeholder 3">
            <a:extLst>
              <a:ext uri="{FF2B5EF4-FFF2-40B4-BE49-F238E27FC236}">
                <a16:creationId xmlns:a16="http://schemas.microsoft.com/office/drawing/2014/main" id="{A5625E22-38C3-6EEA-FF8B-6A45A76345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BB8483-B232-B29C-4CF1-B0AF2BA546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2D861B-224D-4034-96F8-D6E7DB40AA25}" type="slidenum">
              <a:rPr lang="en-US" smtClean="0"/>
              <a:t>‹#›</a:t>
            </a:fld>
            <a:endParaRPr lang="en-US"/>
          </a:p>
        </p:txBody>
      </p:sp>
    </p:spTree>
    <p:extLst>
      <p:ext uri="{BB962C8B-B14F-4D97-AF65-F5344CB8AC3E}">
        <p14:creationId xmlns:p14="http://schemas.microsoft.com/office/powerpoint/2010/main" val="3129944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36934-7FBB-49A4-890E-ABE725DE6168}"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440B3-A46D-4D08-802D-5EE8ABC0E2BA}" type="slidenum">
              <a:rPr lang="en-US" smtClean="0"/>
              <a:t>‹#›</a:t>
            </a:fld>
            <a:endParaRPr lang="en-US"/>
          </a:p>
        </p:txBody>
      </p:sp>
    </p:spTree>
    <p:extLst>
      <p:ext uri="{BB962C8B-B14F-4D97-AF65-F5344CB8AC3E}">
        <p14:creationId xmlns:p14="http://schemas.microsoft.com/office/powerpoint/2010/main" val="26348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8440B3-A46D-4D08-802D-5EE8ABC0E2BA}" type="slidenum">
              <a:rPr lang="en-US" smtClean="0"/>
              <a:t>1</a:t>
            </a:fld>
            <a:endParaRPr lang="en-US"/>
          </a:p>
        </p:txBody>
      </p:sp>
    </p:spTree>
    <p:extLst>
      <p:ext uri="{BB962C8B-B14F-4D97-AF65-F5344CB8AC3E}">
        <p14:creationId xmlns:p14="http://schemas.microsoft.com/office/powerpoint/2010/main" val="199350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mphasis 1">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6096000" y="6536694"/>
            <a:ext cx="6096000" cy="321306"/>
          </a:xfrm>
          <a:prstGeom prst="rect">
            <a:avLst/>
          </a:prstGeom>
          <a:solidFill>
            <a:srgbClr val="981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C77"/>
              </a:solidFill>
            </a:endParaRPr>
          </a:p>
        </p:txBody>
      </p:sp>
      <p:sp>
        <p:nvSpPr>
          <p:cNvPr id="19" name="Content Placeholder 18"/>
          <p:cNvSpPr>
            <a:spLocks noGrp="1"/>
          </p:cNvSpPr>
          <p:nvPr>
            <p:ph sz="quarter" idx="13"/>
          </p:nvPr>
        </p:nvSpPr>
        <p:spPr>
          <a:xfrm>
            <a:off x="914400" y="2286000"/>
            <a:ext cx="10363200" cy="3429000"/>
          </a:xfrm>
        </p:spPr>
        <p:txBody>
          <a:bodyPr/>
          <a:lstStyle>
            <a:lvl1pPr marL="0" indent="0">
              <a:lnSpc>
                <a:spcPct val="125000"/>
              </a:lnSpc>
              <a:spcBef>
                <a:spcPts val="1200"/>
              </a:spcBef>
              <a:spcAft>
                <a:spcPts val="200"/>
              </a:spcAft>
              <a:buFontTx/>
              <a:buNone/>
              <a:defRPr sz="2000" b="0" baseline="0">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914400" y="762000"/>
            <a:ext cx="10363200" cy="762000"/>
          </a:xfrm>
        </p:spPr>
        <p:txBody>
          <a:bodyPr>
            <a:normAutofit/>
          </a:bodyPr>
          <a:lstStyle>
            <a:lvl1pPr>
              <a:defRPr sz="2600" baseline="0">
                <a:solidFill>
                  <a:schemeClr val="bg1"/>
                </a:solidFill>
              </a:defRPr>
            </a:lvl1pPr>
          </a:lstStyle>
          <a:p>
            <a:r>
              <a:rPr lang="en-US" dirty="0"/>
              <a:t>Click to edit Master title style</a:t>
            </a:r>
          </a:p>
        </p:txBody>
      </p:sp>
      <p:cxnSp>
        <p:nvCxnSpPr>
          <p:cNvPr id="12" name="Straight Connector 11"/>
          <p:cNvCxnSpPr/>
          <p:nvPr/>
        </p:nvCxnSpPr>
        <p:spPr>
          <a:xfrm>
            <a:off x="914400" y="609600"/>
            <a:ext cx="10363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14400" y="609600"/>
            <a:ext cx="10363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Footer Placeholder 4"/>
          <p:cNvSpPr>
            <a:spLocks noGrp="1"/>
          </p:cNvSpPr>
          <p:nvPr>
            <p:ph type="ftr" sz="quarter" idx="3"/>
          </p:nvPr>
        </p:nvSpPr>
        <p:spPr>
          <a:xfrm>
            <a:off x="6299200" y="6536696"/>
            <a:ext cx="4572000" cy="291457"/>
          </a:xfrm>
          <a:prstGeom prst="rect">
            <a:avLst/>
          </a:prstGeom>
        </p:spPr>
        <p:txBody>
          <a:bodyPr vert="horz" lIns="0" tIns="0" rIns="0" bIns="0" rtlCol="0" anchor="ctr"/>
          <a:lstStyle>
            <a:lvl1pPr algn="l">
              <a:defRPr sz="1200" b="1">
                <a:solidFill>
                  <a:schemeClr val="bg1"/>
                </a:solidFill>
                <a:latin typeface="Arial" pitchFamily="34" charset="0"/>
                <a:cs typeface="Arial" pitchFamily="34" charset="0"/>
              </a:defRPr>
            </a:lvl1pPr>
          </a:lstStyle>
          <a:p>
            <a:r>
              <a:rPr lang="en-US" dirty="0"/>
              <a:t>Spring 2026</a:t>
            </a:r>
          </a:p>
        </p:txBody>
      </p:sp>
      <p:sp>
        <p:nvSpPr>
          <p:cNvPr id="22" name="Slide Number Placeholder 5"/>
          <p:cNvSpPr>
            <a:spLocks noGrp="1"/>
          </p:cNvSpPr>
          <p:nvPr>
            <p:ph type="sldNum" sz="quarter" idx="4"/>
          </p:nvPr>
        </p:nvSpPr>
        <p:spPr>
          <a:xfrm>
            <a:off x="11074400" y="6536696"/>
            <a:ext cx="1024805" cy="291457"/>
          </a:xfrm>
          <a:prstGeom prst="rect">
            <a:avLst/>
          </a:prstGeom>
        </p:spPr>
        <p:txBody>
          <a:bodyPr vert="horz" lIns="0" tIns="45720" rIns="228600" bIns="45720" rtlCol="0" anchor="ctr"/>
          <a:lstStyle>
            <a:lvl1pPr algn="r">
              <a:tabLst>
                <a:tab pos="741363" algn="r"/>
              </a:tabLst>
              <a:defRPr sz="1200" b="1">
                <a:solidFill>
                  <a:schemeClr val="bg1"/>
                </a:solidFill>
                <a:latin typeface="Helvetica" pitchFamily="34" charset="0"/>
                <a:cs typeface="Helvetica" pitchFamily="34" charset="0"/>
              </a:defRPr>
            </a:lvl1pPr>
          </a:lstStyle>
          <a:p>
            <a:pPr defTabSz="1149350">
              <a:tabLst/>
            </a:pPr>
            <a:fld id="{0499C290-51E0-41BB-9934-58A3D372F678}" type="slidenum">
              <a:rPr lang="en-US" smtClean="0"/>
              <a:pPr defTabSz="1149350">
                <a:tabLst/>
              </a:pPr>
              <a:t>‹#›</a:t>
            </a:fld>
            <a:endParaRPr lang="en-US"/>
          </a:p>
        </p:txBody>
      </p:sp>
      <p:sp>
        <p:nvSpPr>
          <p:cNvPr id="14" name="Rectangle 13"/>
          <p:cNvSpPr/>
          <p:nvPr/>
        </p:nvSpPr>
        <p:spPr>
          <a:xfrm>
            <a:off x="0" y="6536696"/>
            <a:ext cx="6096000" cy="321305"/>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C77"/>
              </a:solidFill>
            </a:endParaRPr>
          </a:p>
        </p:txBody>
      </p:sp>
      <p:sp>
        <p:nvSpPr>
          <p:cNvPr id="16" name="TextBox 15"/>
          <p:cNvSpPr txBox="1"/>
          <p:nvPr/>
        </p:nvSpPr>
        <p:spPr>
          <a:xfrm>
            <a:off x="0" y="6566542"/>
            <a:ext cx="6096000" cy="261610"/>
          </a:xfrm>
          <a:prstGeom prst="rect">
            <a:avLst/>
          </a:prstGeom>
          <a:noFill/>
        </p:spPr>
        <p:txBody>
          <a:bodyPr wrap="square" rtlCol="0">
            <a:spAutoFit/>
          </a:bodyPr>
          <a:lstStyle/>
          <a:p>
            <a:pPr algn="ctr"/>
            <a:r>
              <a:rPr lang="en-US" sz="1100" b="1" spc="100" baseline="0" dirty="0">
                <a:solidFill>
                  <a:schemeClr val="bg1">
                    <a:lumMod val="75000"/>
                  </a:schemeClr>
                </a:solidFill>
                <a:latin typeface="Garamond" pitchFamily="18" charset="0"/>
              </a:rPr>
              <a:t>KNOWLEDGE FOR ACTION</a:t>
            </a:r>
          </a:p>
        </p:txBody>
      </p:sp>
      <p:cxnSp>
        <p:nvCxnSpPr>
          <p:cNvPr id="11" name="Straight Connector 10"/>
          <p:cNvCxnSpPr/>
          <p:nvPr userDrawn="1"/>
        </p:nvCxnSpPr>
        <p:spPr>
          <a:xfrm>
            <a:off x="914400" y="609600"/>
            <a:ext cx="10363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6536696"/>
            <a:ext cx="6096000" cy="321305"/>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C77"/>
              </a:solidFill>
            </a:endParaRPr>
          </a:p>
        </p:txBody>
      </p:sp>
    </p:spTree>
    <p:extLst>
      <p:ext uri="{BB962C8B-B14F-4D97-AF65-F5344CB8AC3E}">
        <p14:creationId xmlns:p14="http://schemas.microsoft.com/office/powerpoint/2010/main" val="95726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5/11/2026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A1F6-1CDD-70AA-4ABC-DFA0CE592C70}"/>
              </a:ext>
            </a:extLst>
          </p:cNvPr>
          <p:cNvSpPr>
            <a:spLocks noGrp="1"/>
          </p:cNvSpPr>
          <p:nvPr>
            <p:ph type="ctrTitle"/>
          </p:nvPr>
        </p:nvSpPr>
        <p:spPr>
          <a:xfrm>
            <a:off x="914400" y="387928"/>
            <a:ext cx="10363200" cy="1560945"/>
          </a:xfrm>
        </p:spPr>
        <p:txBody>
          <a:bodyPr/>
          <a:lstStyle/>
          <a:p>
            <a:r>
              <a:rPr lang="en-US" dirty="0"/>
              <a:t>Competition Law’s Controversy With Disruption</a:t>
            </a:r>
          </a:p>
        </p:txBody>
      </p:sp>
      <p:sp>
        <p:nvSpPr>
          <p:cNvPr id="3" name="Subtitle 2">
            <a:extLst>
              <a:ext uri="{FF2B5EF4-FFF2-40B4-BE49-F238E27FC236}">
                <a16:creationId xmlns:a16="http://schemas.microsoft.com/office/drawing/2014/main" id="{12174F00-7962-04BD-E50D-F278E850E664}"/>
              </a:ext>
            </a:extLst>
          </p:cNvPr>
          <p:cNvSpPr>
            <a:spLocks noGrp="1"/>
          </p:cNvSpPr>
          <p:nvPr>
            <p:ph type="subTitle" idx="1"/>
          </p:nvPr>
        </p:nvSpPr>
        <p:spPr>
          <a:xfrm>
            <a:off x="-1" y="2318327"/>
            <a:ext cx="12108873" cy="4539673"/>
          </a:xfrm>
        </p:spPr>
        <p:txBody>
          <a:bodyPr>
            <a:normAutofit/>
          </a:bodyPr>
          <a:lstStyle/>
          <a:p>
            <a:r>
              <a:rPr lang="en-US" b="1" dirty="0">
                <a:solidFill>
                  <a:schemeClr val="tx2">
                    <a:lumMod val="60000"/>
                    <a:lumOff val="40000"/>
                  </a:schemeClr>
                </a:solidFill>
              </a:rPr>
              <a:t>“Meet to Compete – Repeat”</a:t>
            </a:r>
          </a:p>
          <a:p>
            <a:r>
              <a:rPr lang="en-US" b="1" dirty="0">
                <a:solidFill>
                  <a:schemeClr val="tx2">
                    <a:lumMod val="60000"/>
                    <a:lumOff val="40000"/>
                  </a:schemeClr>
                </a:solidFill>
              </a:rPr>
              <a:t>ICC Croatia Competition Commission, May 14, 2026</a:t>
            </a:r>
          </a:p>
          <a:p>
            <a:r>
              <a:rPr lang="en-US" b="1" dirty="0">
                <a:solidFill>
                  <a:schemeClr val="tx2">
                    <a:lumMod val="60000"/>
                    <a:lumOff val="40000"/>
                  </a:schemeClr>
                </a:solidFill>
              </a:rPr>
              <a:t>Herbert Hovenkamp</a:t>
            </a:r>
          </a:p>
          <a:p>
            <a:endParaRPr lang="en-US" dirty="0">
              <a:solidFill>
                <a:schemeClr val="tx2">
                  <a:lumMod val="60000"/>
                  <a:lumOff val="40000"/>
                </a:schemeClr>
              </a:solidFill>
            </a:endParaRPr>
          </a:p>
          <a:p>
            <a:endParaRPr lang="en-US" dirty="0">
              <a:solidFill>
                <a:schemeClr val="tx2">
                  <a:lumMod val="60000"/>
                  <a:lumOff val="40000"/>
                </a:schemeClr>
              </a:solidFill>
            </a:endParaRPr>
          </a:p>
          <a:p>
            <a:endParaRPr lang="en-US" dirty="0">
              <a:solidFill>
                <a:schemeClr val="tx2">
                  <a:lumMod val="60000"/>
                  <a:lumOff val="40000"/>
                </a:schemeClr>
              </a:solidFill>
            </a:endParaRPr>
          </a:p>
          <a:p>
            <a:pPr algn="l"/>
            <a:endParaRPr lang="en-US" sz="2000" dirty="0">
              <a:solidFill>
                <a:schemeClr val="tx2">
                  <a:lumMod val="60000"/>
                  <a:lumOff val="40000"/>
                </a:schemeClr>
              </a:solidFill>
            </a:endParaRPr>
          </a:p>
          <a:p>
            <a:endParaRPr lang="en-US" dirty="0">
              <a:solidFill>
                <a:schemeClr val="tx2">
                  <a:lumMod val="60000"/>
                  <a:lumOff val="40000"/>
                </a:schemeClr>
              </a:solidFill>
            </a:endParaRPr>
          </a:p>
        </p:txBody>
      </p:sp>
    </p:spTree>
    <p:extLst>
      <p:ext uri="{BB962C8B-B14F-4D97-AF65-F5344CB8AC3E}">
        <p14:creationId xmlns:p14="http://schemas.microsoft.com/office/powerpoint/2010/main" val="2333857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A608-9D0F-46A8-BA85-3EF94694DE1F}"/>
              </a:ext>
            </a:extLst>
          </p:cNvPr>
          <p:cNvSpPr>
            <a:spLocks noGrp="1"/>
          </p:cNvSpPr>
          <p:nvPr>
            <p:ph type="title"/>
          </p:nvPr>
        </p:nvSpPr>
        <p:spPr>
          <a:xfrm>
            <a:off x="609600" y="274638"/>
            <a:ext cx="10972800" cy="835980"/>
          </a:xfrm>
        </p:spPr>
        <p:txBody>
          <a:bodyPr>
            <a:normAutofit fontScale="90000"/>
          </a:bodyPr>
          <a:lstStyle/>
          <a:p>
            <a:pPr algn="ctr"/>
            <a:r>
              <a:rPr lang="en-US" i="1" dirty="0"/>
              <a:t>Disruption III</a:t>
            </a:r>
            <a:r>
              <a:rPr lang="en-US" dirty="0"/>
              <a:t>: IBM Antitrust Litigation (1969-1982)</a:t>
            </a:r>
          </a:p>
        </p:txBody>
      </p:sp>
      <p:sp>
        <p:nvSpPr>
          <p:cNvPr id="3" name="Content Placeholder 2">
            <a:extLst>
              <a:ext uri="{FF2B5EF4-FFF2-40B4-BE49-F238E27FC236}">
                <a16:creationId xmlns:a16="http://schemas.microsoft.com/office/drawing/2014/main" id="{5E1A94A8-3193-4B2C-ADFC-915FEC8A2209}"/>
              </a:ext>
            </a:extLst>
          </p:cNvPr>
          <p:cNvSpPr>
            <a:spLocks noGrp="1"/>
          </p:cNvSpPr>
          <p:nvPr>
            <p:ph idx="1"/>
          </p:nvPr>
        </p:nvSpPr>
        <p:spPr>
          <a:xfrm>
            <a:off x="758952" y="1295400"/>
            <a:ext cx="9592056" cy="5241294"/>
          </a:xfrm>
        </p:spPr>
        <p:txBody>
          <a:bodyPr>
            <a:normAutofit lnSpcReduction="10000"/>
          </a:bodyPr>
          <a:lstStyle/>
          <a:p>
            <a:r>
              <a:rPr lang="en-US" dirty="0"/>
              <a:t>Franklin Fisher, et al, Folded, Spindled, and Mutilated: Economic Analysis and U.S. v. IBM (MIT 1983)</a:t>
            </a:r>
          </a:p>
          <a:p>
            <a:r>
              <a:rPr lang="en-US" dirty="0"/>
              <a:t>U.S. Action (1969), claiming unlawful </a:t>
            </a:r>
            <a:r>
              <a:rPr lang="en-US" b="1" dirty="0"/>
              <a:t>monopolization;</a:t>
            </a:r>
            <a:r>
              <a:rPr lang="en-US" dirty="0"/>
              <a:t> DOJ sought a </a:t>
            </a:r>
            <a:r>
              <a:rPr lang="en-US" b="1" dirty="0"/>
              <a:t>breakup</a:t>
            </a:r>
            <a:r>
              <a:rPr lang="en-US" dirty="0"/>
              <a:t>; voluntarily dismissed in1982</a:t>
            </a:r>
          </a:p>
          <a:p>
            <a:r>
              <a:rPr lang="en-US" dirty="0"/>
              <a:t>Largest US company by market cap at the time</a:t>
            </a:r>
          </a:p>
          <a:p>
            <a:r>
              <a:rPr lang="en-US" dirty="0"/>
              <a:t>Two Questions:</a:t>
            </a:r>
          </a:p>
          <a:p>
            <a:r>
              <a:rPr lang="en-US" b="1" dirty="0"/>
              <a:t>1. How much was tech innovation and how much anticompetitive practice?</a:t>
            </a:r>
          </a:p>
          <a:p>
            <a:r>
              <a:rPr lang="en-US" b="1" dirty="0"/>
              <a:t>2. Are the current actions against big tech repeating the same errors?</a:t>
            </a:r>
          </a:p>
        </p:txBody>
      </p:sp>
      <p:sp>
        <p:nvSpPr>
          <p:cNvPr id="4" name="Footer Placeholder 3">
            <a:extLst>
              <a:ext uri="{FF2B5EF4-FFF2-40B4-BE49-F238E27FC236}">
                <a16:creationId xmlns:a16="http://schemas.microsoft.com/office/drawing/2014/main" id="{8387BC12-FD2C-4F9C-A2E0-B1DF50CC938C}"/>
              </a:ext>
            </a:extLst>
          </p:cNvPr>
          <p:cNvSpPr>
            <a:spLocks noGrp="1"/>
          </p:cNvSpPr>
          <p:nvPr>
            <p:ph type="ftr" sz="quarter" idx="11"/>
          </p:nvPr>
        </p:nvSpPr>
        <p:spPr/>
        <p:txBody>
          <a:bodyPr/>
          <a:lstStyle/>
          <a:p>
            <a:r>
              <a:rPr lang="en-US" dirty="0"/>
              <a:t>Spring 2026</a:t>
            </a:r>
          </a:p>
        </p:txBody>
      </p:sp>
    </p:spTree>
    <p:extLst>
      <p:ext uri="{BB962C8B-B14F-4D97-AF65-F5344CB8AC3E}">
        <p14:creationId xmlns:p14="http://schemas.microsoft.com/office/powerpoint/2010/main" val="228964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35-791 Metal Print featuring the photograph IBM Punch Card Machines by Underwood Archives">
            <a:extLst>
              <a:ext uri="{FF2B5EF4-FFF2-40B4-BE49-F238E27FC236}">
                <a16:creationId xmlns:a16="http://schemas.microsoft.com/office/drawing/2014/main" id="{A51A8F0B-8F9E-4EB8-9954-C22A2E688984}"/>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6784858" y="3048000"/>
            <a:ext cx="3657600" cy="3429000"/>
          </a:xfrm>
          <a:prstGeom prst="rect">
            <a:avLst/>
          </a:prstGeom>
          <a:solidFill>
            <a:srgbClr val="FFFFFF"/>
          </a:solidFill>
        </p:spPr>
      </p:pic>
      <p:sp>
        <p:nvSpPr>
          <p:cNvPr id="5" name="Title 4">
            <a:extLst>
              <a:ext uri="{FF2B5EF4-FFF2-40B4-BE49-F238E27FC236}">
                <a16:creationId xmlns:a16="http://schemas.microsoft.com/office/drawing/2014/main" id="{F75E089F-C0B3-4926-81A7-947268B0CF7A}"/>
              </a:ext>
            </a:extLst>
          </p:cNvPr>
          <p:cNvSpPr>
            <a:spLocks noGrp="1"/>
          </p:cNvSpPr>
          <p:nvPr>
            <p:ph type="title"/>
          </p:nvPr>
        </p:nvSpPr>
        <p:spPr>
          <a:xfrm>
            <a:off x="2209800" y="762000"/>
            <a:ext cx="7772400" cy="762000"/>
          </a:xfrm>
        </p:spPr>
        <p:txBody>
          <a:bodyPr anchor="t">
            <a:normAutofit fontScale="90000"/>
          </a:bodyPr>
          <a:lstStyle/>
          <a:p>
            <a:pPr algn="ctr">
              <a:lnSpc>
                <a:spcPct val="104000"/>
              </a:lnSpc>
            </a:pPr>
            <a:r>
              <a:rPr lang="en-US" sz="1800" dirty="0"/>
              <a:t>IBM (pre-digital: 1930s &amp; 1940s)</a:t>
            </a:r>
            <a:br>
              <a:rPr lang="en-US" sz="1800" dirty="0"/>
            </a:br>
            <a:r>
              <a:rPr lang="en-US" sz="1800" dirty="0"/>
              <a:t>U.S. v. IBM (1936) Antitrust: Condemned </a:t>
            </a:r>
            <a:r>
              <a:rPr lang="en-US" sz="1800" b="0" dirty="0"/>
              <a:t>Tying of Mechanical </a:t>
            </a:r>
            <a:r>
              <a:rPr lang="en-US" sz="1800" b="0" dirty="0" err="1"/>
              <a:t>Culculator</a:t>
            </a:r>
            <a:r>
              <a:rPr lang="en-US" sz="1800" b="0" dirty="0"/>
              <a:t> to Data Cards</a:t>
            </a:r>
            <a:br>
              <a:rPr lang="en-US" sz="1800" dirty="0"/>
            </a:br>
            <a:br>
              <a:rPr lang="en-US" sz="1200" dirty="0"/>
            </a:br>
            <a:br>
              <a:rPr lang="en-US" sz="1200" dirty="0"/>
            </a:br>
            <a:endParaRPr lang="en-US" sz="1200" dirty="0"/>
          </a:p>
        </p:txBody>
      </p:sp>
      <p:pic>
        <p:nvPicPr>
          <p:cNvPr id="2052" name="Picture 4">
            <a:extLst>
              <a:ext uri="{FF2B5EF4-FFF2-40B4-BE49-F238E27FC236}">
                <a16:creationId xmlns:a16="http://schemas.microsoft.com/office/drawing/2014/main" id="{57FD7986-092A-4A76-BC47-F63275416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3" y="1371600"/>
            <a:ext cx="5126079" cy="23774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BM-Locher 011, 1936">
            <a:extLst>
              <a:ext uri="{FF2B5EF4-FFF2-40B4-BE49-F238E27FC236}">
                <a16:creationId xmlns:a16="http://schemas.microsoft.com/office/drawing/2014/main" id="{754064CD-791E-4849-946B-61C233FF2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243" y="3736457"/>
            <a:ext cx="428625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782D83-9F15-4542-9631-3A96669CAFBA}"/>
              </a:ext>
            </a:extLst>
          </p:cNvPr>
          <p:cNvSpPr txBox="1"/>
          <p:nvPr/>
        </p:nvSpPr>
        <p:spPr>
          <a:xfrm>
            <a:off x="7239001" y="1828801"/>
            <a:ext cx="3407279" cy="1200329"/>
          </a:xfrm>
          <a:prstGeom prst="rect">
            <a:avLst/>
          </a:prstGeom>
          <a:noFill/>
        </p:spPr>
        <p:txBody>
          <a:bodyPr wrap="none" rtlCol="0">
            <a:spAutoFit/>
          </a:bodyPr>
          <a:lstStyle/>
          <a:p>
            <a:r>
              <a:rPr lang="en-US" dirty="0">
                <a:solidFill>
                  <a:srgbClr val="FFFF00"/>
                </a:solidFill>
              </a:rPr>
              <a:t>Variable proportion tie, probably</a:t>
            </a:r>
          </a:p>
          <a:p>
            <a:r>
              <a:rPr lang="en-US" dirty="0">
                <a:solidFill>
                  <a:srgbClr val="FFFF00"/>
                </a:solidFill>
              </a:rPr>
              <a:t>Used for second degree price</a:t>
            </a:r>
          </a:p>
          <a:p>
            <a:r>
              <a:rPr lang="en-US" dirty="0">
                <a:solidFill>
                  <a:srgbClr val="FFFF00"/>
                </a:solidFill>
              </a:rPr>
              <a:t>Discrimination; IBM had dominant</a:t>
            </a:r>
          </a:p>
          <a:p>
            <a:r>
              <a:rPr lang="en-US" dirty="0">
                <a:solidFill>
                  <a:srgbClr val="FFFF00"/>
                </a:solidFill>
              </a:rPr>
              <a:t>Market share</a:t>
            </a:r>
          </a:p>
        </p:txBody>
      </p:sp>
    </p:spTree>
    <p:extLst>
      <p:ext uri="{BB962C8B-B14F-4D97-AF65-F5344CB8AC3E}">
        <p14:creationId xmlns:p14="http://schemas.microsoft.com/office/powerpoint/2010/main" val="363084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CA81-66B1-439A-F9FE-DB549746CEE9}"/>
              </a:ext>
            </a:extLst>
          </p:cNvPr>
          <p:cNvSpPr>
            <a:spLocks noGrp="1"/>
          </p:cNvSpPr>
          <p:nvPr>
            <p:ph type="title"/>
          </p:nvPr>
        </p:nvSpPr>
        <p:spPr/>
        <p:txBody>
          <a:bodyPr>
            <a:normAutofit fontScale="90000"/>
          </a:bodyPr>
          <a:lstStyle/>
          <a:p>
            <a:r>
              <a:rPr lang="en-US" dirty="0"/>
              <a:t>Analog Computation from IBM (1936) to Enigma (World War II)</a:t>
            </a:r>
          </a:p>
        </p:txBody>
      </p:sp>
      <p:sp>
        <p:nvSpPr>
          <p:cNvPr id="3" name="Content Placeholder 2">
            <a:extLst>
              <a:ext uri="{FF2B5EF4-FFF2-40B4-BE49-F238E27FC236}">
                <a16:creationId xmlns:a16="http://schemas.microsoft.com/office/drawing/2014/main" id="{0857700E-4EAD-667F-BF96-0376069D49F8}"/>
              </a:ext>
            </a:extLst>
          </p:cNvPr>
          <p:cNvSpPr>
            <a:spLocks noGrp="1"/>
          </p:cNvSpPr>
          <p:nvPr>
            <p:ph idx="1"/>
          </p:nvPr>
        </p:nvSpPr>
        <p:spPr/>
        <p:txBody>
          <a:bodyPr/>
          <a:lstStyle/>
          <a:p>
            <a:r>
              <a:rPr lang="en-US" dirty="0"/>
              <a:t>“The Imitation Game”</a:t>
            </a:r>
          </a:p>
          <a:p>
            <a:r>
              <a:rPr lang="en-US" dirty="0"/>
              <a:t>Built by British</a:t>
            </a:r>
          </a:p>
          <a:p>
            <a:pPr marL="0" indent="0">
              <a:buNone/>
            </a:pPr>
            <a:r>
              <a:rPr lang="en-US" dirty="0"/>
              <a:t>Tabulating Machine Co.</a:t>
            </a:r>
          </a:p>
          <a:p>
            <a:r>
              <a:rPr lang="en-US" dirty="0"/>
              <a:t>Electro Mechanical,</a:t>
            </a:r>
          </a:p>
          <a:p>
            <a:pPr marL="0" indent="0">
              <a:buNone/>
            </a:pPr>
            <a:r>
              <a:rPr lang="en-US"/>
              <a:t>not </a:t>
            </a:r>
            <a:r>
              <a:rPr lang="en-US" dirty="0"/>
              <a:t>digital</a:t>
            </a:r>
          </a:p>
        </p:txBody>
      </p:sp>
      <p:sp>
        <p:nvSpPr>
          <p:cNvPr id="4" name="Footer Placeholder 3">
            <a:extLst>
              <a:ext uri="{FF2B5EF4-FFF2-40B4-BE49-F238E27FC236}">
                <a16:creationId xmlns:a16="http://schemas.microsoft.com/office/drawing/2014/main" id="{BDE31954-79A1-B428-EB5A-5D9FBB338640}"/>
              </a:ext>
            </a:extLst>
          </p:cNvPr>
          <p:cNvSpPr>
            <a:spLocks noGrp="1"/>
          </p:cNvSpPr>
          <p:nvPr>
            <p:ph type="ftr" sz="quarter" idx="11"/>
          </p:nvPr>
        </p:nvSpPr>
        <p:spPr/>
        <p:txBody>
          <a:bodyPr/>
          <a:lstStyle/>
          <a:p>
            <a:r>
              <a:rPr lang="en-US"/>
              <a:t>Spring 2026</a:t>
            </a:r>
            <a:endParaRPr lang="en-US" dirty="0"/>
          </a:p>
        </p:txBody>
      </p:sp>
      <p:pic>
        <p:nvPicPr>
          <p:cNvPr id="4098" name="Picture 2" descr="Code-Breakers of World War II ...">
            <a:extLst>
              <a:ext uri="{FF2B5EF4-FFF2-40B4-BE49-F238E27FC236}">
                <a16:creationId xmlns:a16="http://schemas.microsoft.com/office/drawing/2014/main" id="{E5E3F503-3285-4551-5BAB-7DF62B696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0952"/>
            <a:ext cx="5981775"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16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A1C3-72ED-1BAA-9F4C-9FB44D32191D}"/>
              </a:ext>
            </a:extLst>
          </p:cNvPr>
          <p:cNvSpPr>
            <a:spLocks noGrp="1"/>
          </p:cNvSpPr>
          <p:nvPr>
            <p:ph type="title"/>
          </p:nvPr>
        </p:nvSpPr>
        <p:spPr>
          <a:xfrm>
            <a:off x="609600" y="136524"/>
            <a:ext cx="10972800" cy="1792860"/>
          </a:xfrm>
        </p:spPr>
        <p:txBody>
          <a:bodyPr>
            <a:normAutofit fontScale="90000"/>
          </a:bodyPr>
          <a:lstStyle/>
          <a:p>
            <a:r>
              <a:rPr lang="en-US" dirty="0"/>
              <a:t>ENIAC (publicly funded, 1945) – first digital processor; military use for calculating weapon trajectories; its speed prompted IBM to go digital</a:t>
            </a:r>
          </a:p>
        </p:txBody>
      </p:sp>
      <p:sp>
        <p:nvSpPr>
          <p:cNvPr id="4" name="Footer Placeholder 3">
            <a:extLst>
              <a:ext uri="{FF2B5EF4-FFF2-40B4-BE49-F238E27FC236}">
                <a16:creationId xmlns:a16="http://schemas.microsoft.com/office/drawing/2014/main" id="{447B76C5-C4BF-3074-D382-44FD9079876F}"/>
              </a:ext>
            </a:extLst>
          </p:cNvPr>
          <p:cNvSpPr>
            <a:spLocks noGrp="1"/>
          </p:cNvSpPr>
          <p:nvPr>
            <p:ph type="ftr" sz="quarter" idx="11"/>
          </p:nvPr>
        </p:nvSpPr>
        <p:spPr/>
        <p:txBody>
          <a:bodyPr/>
          <a:lstStyle/>
          <a:p>
            <a:r>
              <a:rPr lang="en-US" dirty="0"/>
              <a:t>Spring 2026</a:t>
            </a:r>
          </a:p>
        </p:txBody>
      </p:sp>
      <p:pic>
        <p:nvPicPr>
          <p:cNvPr id="2050" name="Picture 2" descr="History of general-purpose CPUs - Wikipedia">
            <a:extLst>
              <a:ext uri="{FF2B5EF4-FFF2-40B4-BE49-F238E27FC236}">
                <a16:creationId xmlns:a16="http://schemas.microsoft.com/office/drawing/2014/main" id="{EBAF0E2A-A22E-F5B3-2D9F-891DE93D82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2380" y="2286000"/>
            <a:ext cx="5504351"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09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1FB6-2A37-4FB4-9FDF-BBE88A61E3BC}"/>
              </a:ext>
            </a:extLst>
          </p:cNvPr>
          <p:cNvSpPr>
            <a:spLocks noGrp="1"/>
          </p:cNvSpPr>
          <p:nvPr>
            <p:ph type="title"/>
          </p:nvPr>
        </p:nvSpPr>
        <p:spPr>
          <a:xfrm>
            <a:off x="480225" y="136524"/>
            <a:ext cx="11617484" cy="1806576"/>
          </a:xfrm>
        </p:spPr>
        <p:txBody>
          <a:bodyPr>
            <a:noAutofit/>
          </a:bodyPr>
          <a:lstStyle/>
          <a:p>
            <a:pPr algn="ctr"/>
            <a:r>
              <a:rPr lang="en-US" sz="3600" dirty="0"/>
              <a:t>IBM: digitization, miniaturization and consolidation</a:t>
            </a:r>
            <a:br>
              <a:rPr lang="en-US" sz="3600" dirty="0"/>
            </a:br>
            <a:r>
              <a:rPr lang="en-US" sz="3600" dirty="0"/>
              <a:t>IBM 7090 (1959)</a:t>
            </a:r>
            <a:br>
              <a:rPr lang="en-US" sz="3600" dirty="0"/>
            </a:br>
            <a:r>
              <a:rPr lang="en-US" sz="3600" dirty="0"/>
              <a:t>(from </a:t>
            </a:r>
            <a:r>
              <a:rPr lang="en-US" sz="3600" i="1" dirty="0"/>
              <a:t>Dr. Strangelove</a:t>
            </a:r>
            <a:r>
              <a:rPr lang="en-US" sz="3600" dirty="0"/>
              <a:t> (1964, Peter Sellers)</a:t>
            </a:r>
          </a:p>
        </p:txBody>
      </p:sp>
      <p:pic>
        <p:nvPicPr>
          <p:cNvPr id="5124" name="Picture 4" descr="Related image">
            <a:extLst>
              <a:ext uri="{FF2B5EF4-FFF2-40B4-BE49-F238E27FC236}">
                <a16:creationId xmlns:a16="http://schemas.microsoft.com/office/drawing/2014/main" id="{0A6679E6-7D8B-4F04-95C7-69557E2D6E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6153" y="2194560"/>
            <a:ext cx="6126868" cy="466344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09EE50F4-5896-4605-9DDD-2C9672E2F12E}"/>
              </a:ext>
            </a:extLst>
          </p:cNvPr>
          <p:cNvSpPr>
            <a:spLocks noGrp="1"/>
          </p:cNvSpPr>
          <p:nvPr>
            <p:ph type="ftr" sz="quarter" idx="11"/>
          </p:nvPr>
        </p:nvSpPr>
        <p:spPr/>
        <p:txBody>
          <a:bodyPr/>
          <a:lstStyle/>
          <a:p>
            <a:r>
              <a:rPr lang="en-US" dirty="0"/>
              <a:t>Spring 2026</a:t>
            </a:r>
          </a:p>
        </p:txBody>
      </p:sp>
    </p:spTree>
    <p:extLst>
      <p:ext uri="{BB962C8B-B14F-4D97-AF65-F5344CB8AC3E}">
        <p14:creationId xmlns:p14="http://schemas.microsoft.com/office/powerpoint/2010/main" val="147949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CF59-3B70-1D2A-9EDA-10080B532F70}"/>
              </a:ext>
            </a:extLst>
          </p:cNvPr>
          <p:cNvSpPr>
            <a:spLocks noGrp="1"/>
          </p:cNvSpPr>
          <p:nvPr>
            <p:ph type="title"/>
          </p:nvPr>
        </p:nvSpPr>
        <p:spPr/>
        <p:txBody>
          <a:bodyPr/>
          <a:lstStyle/>
          <a:p>
            <a:pPr algn="ctr"/>
            <a:r>
              <a:rPr lang="en-US" dirty="0"/>
              <a:t>The Revolutionary IBM system/360 (1964+)</a:t>
            </a:r>
          </a:p>
        </p:txBody>
      </p:sp>
      <p:sp>
        <p:nvSpPr>
          <p:cNvPr id="4" name="Footer Placeholder 3">
            <a:extLst>
              <a:ext uri="{FF2B5EF4-FFF2-40B4-BE49-F238E27FC236}">
                <a16:creationId xmlns:a16="http://schemas.microsoft.com/office/drawing/2014/main" id="{1962CD78-93D1-9D51-FE2D-EE4E7464E42F}"/>
              </a:ext>
            </a:extLst>
          </p:cNvPr>
          <p:cNvSpPr>
            <a:spLocks noGrp="1"/>
          </p:cNvSpPr>
          <p:nvPr>
            <p:ph type="ftr" sz="quarter" idx="11"/>
          </p:nvPr>
        </p:nvSpPr>
        <p:spPr/>
        <p:txBody>
          <a:bodyPr/>
          <a:lstStyle/>
          <a:p>
            <a:r>
              <a:rPr lang="en-US" dirty="0"/>
              <a:t>Spring 2026</a:t>
            </a:r>
          </a:p>
        </p:txBody>
      </p:sp>
      <p:pic>
        <p:nvPicPr>
          <p:cNvPr id="2050" name="Picture 2" descr="IBM 360">
            <a:extLst>
              <a:ext uri="{FF2B5EF4-FFF2-40B4-BE49-F238E27FC236}">
                <a16:creationId xmlns:a16="http://schemas.microsoft.com/office/drawing/2014/main" id="{AD73033D-9A38-8DA8-DB8B-C5C59D35FE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7469" y="1371600"/>
            <a:ext cx="6241862"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3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3E367-75E5-456D-4836-93259DF9CB5B}"/>
              </a:ext>
            </a:extLst>
          </p:cNvPr>
          <p:cNvSpPr>
            <a:spLocks noGrp="1"/>
          </p:cNvSpPr>
          <p:nvPr>
            <p:ph type="title"/>
          </p:nvPr>
        </p:nvSpPr>
        <p:spPr>
          <a:xfrm>
            <a:off x="609600" y="274638"/>
            <a:ext cx="10972800" cy="1143000"/>
          </a:xfrm>
          <a:solidFill>
            <a:schemeClr val="accent6">
              <a:lumMod val="40000"/>
              <a:lumOff val="60000"/>
            </a:schemeClr>
          </a:solidFill>
        </p:spPr>
        <p:txBody>
          <a:bodyPr>
            <a:normAutofit fontScale="90000"/>
          </a:bodyPr>
          <a:lstStyle/>
          <a:p>
            <a:pPr algn="ctr"/>
            <a:r>
              <a:rPr lang="en-US" dirty="0"/>
              <a:t>United States v. IBM (1969-1982)</a:t>
            </a:r>
            <a:br>
              <a:rPr lang="en-US" dirty="0"/>
            </a:br>
            <a:r>
              <a:rPr lang="en-US" dirty="0"/>
              <a:t>(response to IBM’s digital advances)</a:t>
            </a:r>
          </a:p>
        </p:txBody>
      </p:sp>
      <p:sp>
        <p:nvSpPr>
          <p:cNvPr id="3" name="Content Placeholder 2">
            <a:extLst>
              <a:ext uri="{FF2B5EF4-FFF2-40B4-BE49-F238E27FC236}">
                <a16:creationId xmlns:a16="http://schemas.microsoft.com/office/drawing/2014/main" id="{7299FD74-512C-0A9A-BA27-D946021FBAD4}"/>
              </a:ext>
            </a:extLst>
          </p:cNvPr>
          <p:cNvSpPr>
            <a:spLocks noGrp="1"/>
          </p:cNvSpPr>
          <p:nvPr>
            <p:ph idx="1"/>
          </p:nvPr>
        </p:nvSpPr>
        <p:spPr>
          <a:xfrm>
            <a:off x="304800" y="1364929"/>
            <a:ext cx="11737848" cy="5493071"/>
          </a:xfr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r>
              <a:rPr lang="en-US" dirty="0"/>
              <a:t>Tying and Bundling – digital technology enabled firms to combine many functions that had previously been performed by separate machines, leading to tying claims</a:t>
            </a:r>
          </a:p>
          <a:p>
            <a:r>
              <a:rPr lang="en-US" dirty="0"/>
              <a:t>Claim “predatory” product innovation – IBM innovated too rapidly, leaving competitors in the dust</a:t>
            </a:r>
          </a:p>
          <a:p>
            <a:r>
              <a:rPr lang="en-US" dirty="0"/>
              <a:t>“Vaporware” -- Exaggerated product announcements</a:t>
            </a:r>
          </a:p>
          <a:p>
            <a:r>
              <a:rPr lang="en-US" dirty="0"/>
              <a:t>“Impact costs” – claim that IBM introduced new product lines when there was still economic life remaining in the existing line (which had been reverse engineered and copied by competitors)</a:t>
            </a:r>
          </a:p>
          <a:p>
            <a:r>
              <a:rPr lang="en-US" dirty="0"/>
              <a:t>Theory: “lost” revenue from the unmade sales on previous line should be included in the costs of the new line, bringing them below cost.</a:t>
            </a:r>
          </a:p>
          <a:p>
            <a:r>
              <a:rPr lang="en-US" dirty="0"/>
              <a:t>One of the most anti-innovation theories ever developed. – voluntarily dismissed in 1982.</a:t>
            </a:r>
          </a:p>
        </p:txBody>
      </p:sp>
      <p:sp>
        <p:nvSpPr>
          <p:cNvPr id="4" name="Footer Placeholder 3">
            <a:extLst>
              <a:ext uri="{FF2B5EF4-FFF2-40B4-BE49-F238E27FC236}">
                <a16:creationId xmlns:a16="http://schemas.microsoft.com/office/drawing/2014/main" id="{EA6C9869-44AF-B84E-786B-6EC73A681BD5}"/>
              </a:ext>
            </a:extLst>
          </p:cNvPr>
          <p:cNvSpPr>
            <a:spLocks noGrp="1"/>
          </p:cNvSpPr>
          <p:nvPr>
            <p:ph type="ftr" sz="quarter" idx="11"/>
          </p:nvPr>
        </p:nvSpPr>
        <p:spPr/>
        <p:txBody>
          <a:bodyPr/>
          <a:lstStyle/>
          <a:p>
            <a:r>
              <a:rPr lang="en-US" dirty="0"/>
              <a:t>Spring 2026</a:t>
            </a:r>
          </a:p>
        </p:txBody>
      </p:sp>
    </p:spTree>
    <p:extLst>
      <p:ext uri="{BB962C8B-B14F-4D97-AF65-F5344CB8AC3E}">
        <p14:creationId xmlns:p14="http://schemas.microsoft.com/office/powerpoint/2010/main" val="219750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96B6-A96E-8C87-4789-234DEA872504}"/>
              </a:ext>
            </a:extLst>
          </p:cNvPr>
          <p:cNvSpPr>
            <a:spLocks noGrp="1"/>
          </p:cNvSpPr>
          <p:nvPr>
            <p:ph type="title"/>
          </p:nvPr>
        </p:nvSpPr>
        <p:sp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n-US" dirty="0"/>
              <a:t>IBM random access digital memory (1965-2026)</a:t>
            </a:r>
          </a:p>
        </p:txBody>
      </p:sp>
      <p:sp>
        <p:nvSpPr>
          <p:cNvPr id="4" name="Footer Placeholder 3">
            <a:extLst>
              <a:ext uri="{FF2B5EF4-FFF2-40B4-BE49-F238E27FC236}">
                <a16:creationId xmlns:a16="http://schemas.microsoft.com/office/drawing/2014/main" id="{A112F201-8B07-A504-C175-B1DF2DC43EAB}"/>
              </a:ext>
            </a:extLst>
          </p:cNvPr>
          <p:cNvSpPr>
            <a:spLocks noGrp="1"/>
          </p:cNvSpPr>
          <p:nvPr>
            <p:ph type="ftr" sz="quarter" idx="11"/>
          </p:nvPr>
        </p:nvSpPr>
        <p:spPr/>
        <p:txBody>
          <a:bodyPr/>
          <a:lstStyle/>
          <a:p>
            <a:r>
              <a:rPr lang="en-US" dirty="0"/>
              <a:t>Spring 2026</a:t>
            </a:r>
          </a:p>
        </p:txBody>
      </p:sp>
      <p:pic>
        <p:nvPicPr>
          <p:cNvPr id="4098" name="Picture 2" descr="A look at IBM S/360 core memory: In the 1960s, 128 kilobytes weighed 610  pounds">
            <a:extLst>
              <a:ext uri="{FF2B5EF4-FFF2-40B4-BE49-F238E27FC236}">
                <a16:creationId xmlns:a16="http://schemas.microsoft.com/office/drawing/2014/main" id="{10C04F2A-A3E0-7BF2-31D2-A6099BF1E93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752600"/>
            <a:ext cx="2382628"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7BB233-D8C0-767D-509E-31B9368745D5}"/>
              </a:ext>
            </a:extLst>
          </p:cNvPr>
          <p:cNvSpPr txBox="1"/>
          <p:nvPr/>
        </p:nvSpPr>
        <p:spPr>
          <a:xfrm>
            <a:off x="1905001" y="5486400"/>
            <a:ext cx="3216393" cy="923330"/>
          </a:xfrm>
          <a:prstGeom prst="rect">
            <a:avLst/>
          </a:prstGeom>
          <a:noFill/>
        </p:spPr>
        <p:txBody>
          <a:bodyPr wrap="none" rtlCol="0">
            <a:spAutoFit/>
          </a:bodyPr>
          <a:lstStyle/>
          <a:p>
            <a:r>
              <a:rPr lang="en-US" dirty="0"/>
              <a:t>IBM S360 (1965-1978); capacity</a:t>
            </a:r>
          </a:p>
          <a:p>
            <a:r>
              <a:rPr lang="en-US" dirty="0"/>
              <a:t>128K (single side 5 ¼ inch floppy</a:t>
            </a:r>
          </a:p>
          <a:p>
            <a:r>
              <a:rPr lang="en-US" dirty="0"/>
              <a:t>Disc=160k, weight 610 pounds </a:t>
            </a:r>
          </a:p>
        </p:txBody>
      </p:sp>
      <p:sp>
        <p:nvSpPr>
          <p:cNvPr id="6" name="AutoShape 4" descr="ThinkPad 32GB DDR4 3200 SoDIMM Memory gen 2">
            <a:extLst>
              <a:ext uri="{FF2B5EF4-FFF2-40B4-BE49-F238E27FC236}">
                <a16:creationId xmlns:a16="http://schemas.microsoft.com/office/drawing/2014/main" id="{E40A3613-94AE-FA97-F12F-21DF6029E8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Lenovo ThinkPad 32GB DDR5 4800 SoDIMM ...">
            <a:extLst>
              <a:ext uri="{FF2B5EF4-FFF2-40B4-BE49-F238E27FC236}">
                <a16:creationId xmlns:a16="http://schemas.microsoft.com/office/drawing/2014/main" id="{B261EF5B-870B-146E-F12B-F0FA7BDC0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79651"/>
            <a:ext cx="2647950" cy="1724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7969D1B-AECB-0D0E-7EB2-ADDF3679D335}"/>
              </a:ext>
            </a:extLst>
          </p:cNvPr>
          <p:cNvSpPr txBox="1"/>
          <p:nvPr/>
        </p:nvSpPr>
        <p:spPr>
          <a:xfrm>
            <a:off x="5715001" y="4267201"/>
            <a:ext cx="4553939" cy="1200329"/>
          </a:xfrm>
          <a:prstGeom prst="rect">
            <a:avLst/>
          </a:prstGeom>
          <a:noFill/>
        </p:spPr>
        <p:txBody>
          <a:bodyPr wrap="none" rtlCol="0">
            <a:spAutoFit/>
          </a:bodyPr>
          <a:lstStyle/>
          <a:p>
            <a:r>
              <a:rPr lang="en-US" dirty="0"/>
              <a:t>Lenovo </a:t>
            </a:r>
            <a:r>
              <a:rPr lang="en-US" dirty="0" err="1"/>
              <a:t>Thinkpad</a:t>
            </a:r>
            <a:r>
              <a:rPr lang="en-US" dirty="0"/>
              <a:t> (IBM successor) RAM, 2025,</a:t>
            </a:r>
          </a:p>
          <a:p>
            <a:r>
              <a:rPr lang="en-US" dirty="0"/>
              <a:t> capacity 32GB; weight less than one ounce</a:t>
            </a:r>
          </a:p>
          <a:p>
            <a:r>
              <a:rPr lang="en-US" dirty="0"/>
              <a:t>Capacity ratio from 1965: roughly 250,000 to 1</a:t>
            </a:r>
          </a:p>
          <a:p>
            <a:r>
              <a:rPr lang="en-US" dirty="0"/>
              <a:t>Weight Ratio: c. 10,000 to 1.</a:t>
            </a:r>
          </a:p>
        </p:txBody>
      </p:sp>
    </p:spTree>
    <p:extLst>
      <p:ext uri="{BB962C8B-B14F-4D97-AF65-F5344CB8AC3E}">
        <p14:creationId xmlns:p14="http://schemas.microsoft.com/office/powerpoint/2010/main" val="4294006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84AE-38B2-4A30-9380-5CB627D2B6F6}"/>
              </a:ext>
            </a:extLst>
          </p:cNvPr>
          <p:cNvSpPr>
            <a:spLocks noGrp="1"/>
          </p:cNvSpPr>
          <p:nvPr>
            <p:ph type="title"/>
          </p:nvPr>
        </p:nvSpPr>
        <p:spPr>
          <a:xfrm>
            <a:off x="2209800" y="0"/>
            <a:ext cx="7772400" cy="2209800"/>
          </a:xfrm>
        </p:spPr>
        <p:txBody>
          <a:bodyPr>
            <a:noAutofit/>
          </a:bodyPr>
          <a:lstStyle/>
          <a:p>
            <a:pPr algn="ctr"/>
            <a:r>
              <a:rPr lang="en-US" sz="3200" dirty="0"/>
              <a:t>IBM PC (1981)</a:t>
            </a:r>
            <a:br>
              <a:rPr lang="en-US" sz="3200" dirty="0"/>
            </a:br>
            <a:r>
              <a:rPr lang="en-US" sz="3200" dirty="0"/>
              <a:t>(everything consolidated into one box except storage (floppy drives), monitor, and keyboard)</a:t>
            </a:r>
          </a:p>
        </p:txBody>
      </p:sp>
      <p:pic>
        <p:nvPicPr>
          <p:cNvPr id="3074" name="Picture 2" descr="Image result for ibm pc 1981">
            <a:extLst>
              <a:ext uri="{FF2B5EF4-FFF2-40B4-BE49-F238E27FC236}">
                <a16:creationId xmlns:a16="http://schemas.microsoft.com/office/drawing/2014/main" id="{C8B9F289-7DC1-4D06-9DDC-F20EFFB3C1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7250" y="2373511"/>
            <a:ext cx="2857500" cy="276225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BA3C425-9761-4CAB-AD72-4DAD496BE4E5}"/>
              </a:ext>
            </a:extLst>
          </p:cNvPr>
          <p:cNvSpPr>
            <a:spLocks noGrp="1"/>
          </p:cNvSpPr>
          <p:nvPr>
            <p:ph type="ftr" sz="quarter" idx="11"/>
          </p:nvPr>
        </p:nvSpPr>
        <p:spPr/>
        <p:txBody>
          <a:bodyPr/>
          <a:lstStyle/>
          <a:p>
            <a:r>
              <a:rPr lang="en-US" dirty="0"/>
              <a:t>Spring 2026</a:t>
            </a:r>
          </a:p>
        </p:txBody>
      </p:sp>
      <p:sp>
        <p:nvSpPr>
          <p:cNvPr id="4" name="TextBox 3">
            <a:extLst>
              <a:ext uri="{FF2B5EF4-FFF2-40B4-BE49-F238E27FC236}">
                <a16:creationId xmlns:a16="http://schemas.microsoft.com/office/drawing/2014/main" id="{D54B2920-1EF5-446B-AF01-75D22AB303AC}"/>
              </a:ext>
            </a:extLst>
          </p:cNvPr>
          <p:cNvSpPr txBox="1"/>
          <p:nvPr/>
        </p:nvSpPr>
        <p:spPr>
          <a:xfrm>
            <a:off x="7556073" y="1505527"/>
            <a:ext cx="4405017" cy="1200329"/>
          </a:xfrm>
          <a:prstGeom prst="rect">
            <a:avLst/>
          </a:prstGeom>
          <a:solidFill>
            <a:schemeClr val="accent2">
              <a:lumMod val="40000"/>
              <a:lumOff val="60000"/>
            </a:schemeClr>
          </a:solidFill>
        </p:spPr>
        <p:txBody>
          <a:bodyPr wrap="square" rtlCol="0">
            <a:spAutoFit/>
          </a:bodyPr>
          <a:lstStyle/>
          <a:p>
            <a:r>
              <a:rPr lang="en-US" dirty="0"/>
              <a:t>Data storage on “floppy”</a:t>
            </a:r>
          </a:p>
          <a:p>
            <a:r>
              <a:rPr lang="en-US" dirty="0"/>
              <a:t>disks, which were sold</a:t>
            </a:r>
          </a:p>
          <a:p>
            <a:r>
              <a:rPr lang="en-US" dirty="0"/>
              <a:t>separately; soon even they</a:t>
            </a:r>
          </a:p>
          <a:p>
            <a:r>
              <a:rPr lang="en-US" dirty="0"/>
              <a:t>became integrated in a “hard drive”</a:t>
            </a:r>
          </a:p>
        </p:txBody>
      </p:sp>
      <p:sp>
        <p:nvSpPr>
          <p:cNvPr id="6" name="TextBox 5">
            <a:extLst>
              <a:ext uri="{FF2B5EF4-FFF2-40B4-BE49-F238E27FC236}">
                <a16:creationId xmlns:a16="http://schemas.microsoft.com/office/drawing/2014/main" id="{06F0346B-A6F9-3142-865A-8F2508C72D55}"/>
              </a:ext>
            </a:extLst>
          </p:cNvPr>
          <p:cNvSpPr txBox="1"/>
          <p:nvPr/>
        </p:nvSpPr>
        <p:spPr>
          <a:xfrm>
            <a:off x="1721688" y="2146280"/>
            <a:ext cx="2947795" cy="3416320"/>
          </a:xfrm>
          <a:prstGeom prst="rect">
            <a:avLst/>
          </a:prstGeom>
          <a:noFill/>
        </p:spPr>
        <p:txBody>
          <a:bodyPr wrap="none" rtlCol="0">
            <a:spAutoFit/>
          </a:bodyPr>
          <a:lstStyle/>
          <a:p>
            <a:r>
              <a:rPr lang="en-US" dirty="0"/>
              <a:t>Storage capacity: original</a:t>
            </a:r>
          </a:p>
          <a:p>
            <a:r>
              <a:rPr lang="en-US" dirty="0"/>
              <a:t>Floppy: 80K; 1986: 3.5 inch</a:t>
            </a:r>
          </a:p>
          <a:p>
            <a:r>
              <a:rPr lang="en-US" dirty="0"/>
              <a:t>Diskette, 1.44M; today a</a:t>
            </a:r>
          </a:p>
          <a:p>
            <a:r>
              <a:rPr lang="en-US" dirty="0"/>
              <a:t>1 terabyte drive holds</a:t>
            </a:r>
          </a:p>
          <a:p>
            <a:r>
              <a:rPr lang="en-US" dirty="0"/>
              <a:t>1,000,000 megabytes; today</a:t>
            </a:r>
          </a:p>
          <a:p>
            <a:r>
              <a:rPr lang="en-US" dirty="0"/>
              <a:t>A 2T external drive can be</a:t>
            </a:r>
          </a:p>
          <a:p>
            <a:r>
              <a:rPr lang="en-US" dirty="0"/>
              <a:t>Purchased for around $75.</a:t>
            </a:r>
          </a:p>
          <a:p>
            <a:endParaRPr lang="en-US" dirty="0"/>
          </a:p>
          <a:p>
            <a:r>
              <a:rPr lang="en-US" dirty="0"/>
              <a:t>Processor speed, 1981: 4.77</a:t>
            </a:r>
          </a:p>
          <a:p>
            <a:r>
              <a:rPr lang="en-US" dirty="0" err="1"/>
              <a:t>Mzh</a:t>
            </a:r>
            <a:r>
              <a:rPr lang="en-US" dirty="0"/>
              <a:t>; today 3GHZ is common;</a:t>
            </a:r>
          </a:p>
          <a:p>
            <a:r>
              <a:rPr lang="en-US" dirty="0"/>
              <a:t>Approximately 700 to 1 ratio</a:t>
            </a:r>
          </a:p>
          <a:p>
            <a:endParaRPr lang="en-US" dirty="0"/>
          </a:p>
        </p:txBody>
      </p:sp>
      <p:pic>
        <p:nvPicPr>
          <p:cNvPr id="1026" name="Picture 2" descr="Floppy disk - Wikipedia">
            <a:extLst>
              <a:ext uri="{FF2B5EF4-FFF2-40B4-BE49-F238E27FC236}">
                <a16:creationId xmlns:a16="http://schemas.microsoft.com/office/drawing/2014/main" id="{160F5D19-80A3-561E-60E8-9FC1607D7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049" y="2888241"/>
            <a:ext cx="430554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2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74FE-A318-10D6-EC66-C28CB8D19373}"/>
              </a:ext>
            </a:extLst>
          </p:cNvPr>
          <p:cNvSpPr>
            <a:spLocks noGrp="1"/>
          </p:cNvSpPr>
          <p:nvPr>
            <p:ph type="title"/>
          </p:nvPr>
        </p:nvSpPr>
        <p:spPr/>
        <p:txBody>
          <a:bodyPr>
            <a:normAutofit fontScale="90000"/>
          </a:bodyPr>
          <a:lstStyle/>
          <a:p>
            <a:r>
              <a:rPr lang="en-US" dirty="0"/>
              <a:t>Disruption IV: Attack on Big Tech</a:t>
            </a:r>
            <a:br>
              <a:rPr lang="en-US" dirty="0"/>
            </a:br>
            <a:r>
              <a:rPr lang="en-US" dirty="0"/>
              <a:t>Worldwide Retail Growth: </a:t>
            </a:r>
            <a:r>
              <a:rPr lang="en-US" dirty="0">
                <a:highlight>
                  <a:srgbClr val="FF0000"/>
                </a:highlight>
              </a:rPr>
              <a:t>total</a:t>
            </a:r>
            <a:r>
              <a:rPr lang="en-US" dirty="0"/>
              <a:t> vs. </a:t>
            </a:r>
            <a:r>
              <a:rPr lang="en-US" b="1" dirty="0"/>
              <a:t>e-commerce</a:t>
            </a:r>
          </a:p>
        </p:txBody>
      </p:sp>
      <p:pic>
        <p:nvPicPr>
          <p:cNvPr id="1028" name="Picture 4" descr="Growth converges—and stalls—for ecommerce and total retail worldwide">
            <a:extLst>
              <a:ext uri="{FF2B5EF4-FFF2-40B4-BE49-F238E27FC236}">
                <a16:creationId xmlns:a16="http://schemas.microsoft.com/office/drawing/2014/main" id="{1F7F3B1A-E509-3922-56C9-064D1464F5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30213" y="1737360"/>
            <a:ext cx="4575477" cy="5120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14AAC2-04FA-1438-FB7C-F665E5968A28}"/>
              </a:ext>
            </a:extLst>
          </p:cNvPr>
          <p:cNvSpPr txBox="1"/>
          <p:nvPr/>
        </p:nvSpPr>
        <p:spPr>
          <a:xfrm>
            <a:off x="170087" y="1950322"/>
            <a:ext cx="4711739" cy="3970318"/>
          </a:xfrm>
          <a:prstGeom prst="rect">
            <a:avLst/>
          </a:prstGeom>
          <a:solidFill>
            <a:schemeClr val="accent2">
              <a:lumMod val="20000"/>
              <a:lumOff val="80000"/>
            </a:schemeClr>
          </a:solidFill>
        </p:spPr>
        <p:txBody>
          <a:bodyPr wrap="none" rtlCol="0">
            <a:spAutoFit/>
          </a:bodyPr>
          <a:lstStyle/>
          <a:p>
            <a:r>
              <a:rPr lang="en-US" dirty="0"/>
              <a:t>Difference is less dramatic in 2026 than in 2015,</a:t>
            </a:r>
          </a:p>
          <a:p>
            <a:r>
              <a:rPr lang="en-US" dirty="0"/>
              <a:t>but remains substantial.</a:t>
            </a:r>
          </a:p>
          <a:p>
            <a:r>
              <a:rPr lang="en-US" dirty="0"/>
              <a:t>Covid interruption favored e-commerce</a:t>
            </a:r>
          </a:p>
          <a:p>
            <a:endParaRPr lang="en-US" dirty="0"/>
          </a:p>
          <a:p>
            <a:endParaRPr lang="en-US" dirty="0"/>
          </a:p>
          <a:p>
            <a:r>
              <a:rPr lang="en-US" b="1" dirty="0"/>
              <a:t>Competition Policy should be targeting markets</a:t>
            </a:r>
          </a:p>
          <a:p>
            <a:r>
              <a:rPr lang="en-US" b="1" dirty="0"/>
              <a:t>that:</a:t>
            </a:r>
          </a:p>
          <a:p>
            <a:pPr marL="342900" indent="-342900">
              <a:buAutoNum type="arabicPeriod"/>
            </a:pPr>
            <a:r>
              <a:rPr lang="en-US" dirty="0"/>
              <a:t>Exhibit little growth, with oligopoly behavior</a:t>
            </a:r>
          </a:p>
          <a:p>
            <a:pPr marL="342900" indent="-342900">
              <a:buAutoNum type="arabicPeriod"/>
            </a:pPr>
            <a:r>
              <a:rPr lang="en-US" dirty="0"/>
              <a:t>Prone to price fixing</a:t>
            </a:r>
          </a:p>
          <a:p>
            <a:pPr marL="342900" indent="-342900">
              <a:buAutoNum type="arabicPeriod"/>
            </a:pPr>
            <a:r>
              <a:rPr lang="en-US" dirty="0"/>
              <a:t>Lack of innovation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8910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667-1CFE-CD86-8E89-02CDF13A025A}"/>
              </a:ext>
            </a:extLst>
          </p:cNvPr>
          <p:cNvSpPr>
            <a:spLocks noGrp="1"/>
          </p:cNvSpPr>
          <p:nvPr>
            <p:ph type="title"/>
          </p:nvPr>
        </p:nvSpPr>
        <p:spPr>
          <a:xfrm>
            <a:off x="1477818" y="0"/>
            <a:ext cx="9541164" cy="1477818"/>
          </a:xfrm>
        </p:spPr>
        <p:txBody>
          <a:bodyPr>
            <a:normAutofit fontScale="90000"/>
          </a:bodyPr>
          <a:lstStyle/>
          <a:p>
            <a:br>
              <a:rPr lang="en-US" sz="2800" dirty="0">
                <a:highlight>
                  <a:srgbClr val="00FFFF"/>
                </a:highlight>
              </a:rPr>
            </a:br>
            <a:r>
              <a:rPr lang="en-US" sz="2800" dirty="0">
                <a:highlight>
                  <a:srgbClr val="00FFFF"/>
                </a:highlight>
              </a:rPr>
              <a:t>Disruption:</a:t>
            </a:r>
            <a:br>
              <a:rPr lang="en-US" sz="2800" dirty="0">
                <a:highlight>
                  <a:srgbClr val="00FFFF"/>
                </a:highlight>
              </a:rPr>
            </a:br>
            <a:r>
              <a:rPr lang="en-US" sz="2800" dirty="0">
                <a:highlight>
                  <a:srgbClr val="00FFFF"/>
                </a:highlight>
              </a:rPr>
              <a:t>a Principal Driver of Innovation</a:t>
            </a:r>
            <a:br>
              <a:rPr lang="en-US" sz="2800" dirty="0">
                <a:highlight>
                  <a:srgbClr val="00FFFF"/>
                </a:highlight>
              </a:rPr>
            </a:br>
            <a:r>
              <a:rPr lang="en-US" sz="2800" dirty="0">
                <a:highlight>
                  <a:srgbClr val="00FFFF"/>
                </a:highlight>
              </a:rPr>
              <a:t>Has Competition Policy Been Unreasonably Hostile?</a:t>
            </a:r>
            <a:br>
              <a:rPr lang="en-US" sz="2800" dirty="0">
                <a:highlight>
                  <a:srgbClr val="00FFFF"/>
                </a:highlight>
              </a:rPr>
            </a:br>
            <a:endParaRPr lang="en-US" sz="2800" dirty="0"/>
          </a:p>
        </p:txBody>
      </p:sp>
      <p:sp>
        <p:nvSpPr>
          <p:cNvPr id="3" name="Content Placeholder 2">
            <a:extLst>
              <a:ext uri="{FF2B5EF4-FFF2-40B4-BE49-F238E27FC236}">
                <a16:creationId xmlns:a16="http://schemas.microsoft.com/office/drawing/2014/main" id="{30BDBE52-959D-90C7-F337-623F2939CE4A}"/>
              </a:ext>
            </a:extLst>
          </p:cNvPr>
          <p:cNvSpPr>
            <a:spLocks noGrp="1"/>
          </p:cNvSpPr>
          <p:nvPr>
            <p:ph idx="1"/>
          </p:nvPr>
        </p:nvSpPr>
        <p:spPr>
          <a:xfrm>
            <a:off x="429491" y="1335024"/>
            <a:ext cx="11637818" cy="5522976"/>
          </a:xfrm>
        </p:spPr>
        <p:txBody>
          <a:bodyPr>
            <a:normAutofit/>
          </a:bodyPr>
          <a:lstStyle/>
          <a:p>
            <a:r>
              <a:rPr lang="en-US" dirty="0"/>
              <a:t>1. Progressive Era (1890-1920+): Technology &amp; large firms: e.g., Standard Oil, American Can, U.S. Steel, International Harvester: dominance (monopoly) vs. productivity (lower costs and prices)</a:t>
            </a:r>
          </a:p>
          <a:p>
            <a:r>
              <a:rPr lang="en-US" dirty="0"/>
              <a:t>2. Retail Distribution Revolution: Scale, Scope, and Vertical Integration in Competitively Structured Markets (1920-1960)</a:t>
            </a:r>
          </a:p>
          <a:p>
            <a:r>
              <a:rPr lang="en-US" dirty="0"/>
              <a:t>3.  The Digital Revolution: IBM (1960s-1980s)</a:t>
            </a:r>
          </a:p>
          <a:p>
            <a:r>
              <a:rPr lang="en-US" dirty="0"/>
              <a:t>4.  The Tech Network Revolution; DMA; AICOA (1990s -): the same errors, Repeated?</a:t>
            </a:r>
          </a:p>
          <a:p>
            <a:endParaRPr lang="en-US" dirty="0"/>
          </a:p>
          <a:p>
            <a:endParaRPr lang="en-US" dirty="0"/>
          </a:p>
        </p:txBody>
      </p:sp>
    </p:spTree>
    <p:extLst>
      <p:ext uri="{BB962C8B-B14F-4D97-AF65-F5344CB8AC3E}">
        <p14:creationId xmlns:p14="http://schemas.microsoft.com/office/powerpoint/2010/main" val="1030462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A2C-4B07-15E4-8D69-B65F025457C3}"/>
              </a:ext>
            </a:extLst>
          </p:cNvPr>
          <p:cNvSpPr>
            <a:spLocks noGrp="1"/>
          </p:cNvSpPr>
          <p:nvPr>
            <p:ph type="title"/>
          </p:nvPr>
        </p:nvSpPr>
        <p:spPr/>
        <p:txBody>
          <a:bodyPr>
            <a:normAutofit/>
          </a:bodyPr>
          <a:lstStyle/>
          <a:p>
            <a:r>
              <a:rPr lang="en-US" dirty="0"/>
              <a:t>Competition Policy &amp; Big Tech: IBM Repeated?</a:t>
            </a:r>
          </a:p>
        </p:txBody>
      </p:sp>
      <p:sp>
        <p:nvSpPr>
          <p:cNvPr id="3" name="Content Placeholder 2">
            <a:extLst>
              <a:ext uri="{FF2B5EF4-FFF2-40B4-BE49-F238E27FC236}">
                <a16:creationId xmlns:a16="http://schemas.microsoft.com/office/drawing/2014/main" id="{CD0AC64F-9CA8-F03A-CA2F-5705882B01B6}"/>
              </a:ext>
            </a:extLst>
          </p:cNvPr>
          <p:cNvSpPr>
            <a:spLocks noGrp="1"/>
          </p:cNvSpPr>
          <p:nvPr>
            <p:ph idx="1"/>
          </p:nvPr>
        </p:nvSpPr>
        <p:spPr>
          <a:xfrm>
            <a:off x="609600" y="1417638"/>
            <a:ext cx="10972800" cy="5165723"/>
          </a:xfrm>
        </p:spPr>
        <p:txBody>
          <a:bodyPr>
            <a:normAutofit fontScale="70000" lnSpcReduction="20000"/>
          </a:bodyPr>
          <a:lstStyle/>
          <a:p>
            <a:r>
              <a:rPr lang="en-US" dirty="0"/>
              <a:t>e-commerce growth much more rapid than old commerce growth</a:t>
            </a:r>
          </a:p>
          <a:p>
            <a:r>
              <a:rPr lang="en-US" dirty="0"/>
              <a:t>E-commerce prices are competitive or lower</a:t>
            </a:r>
          </a:p>
          <a:p>
            <a:r>
              <a:rPr lang="en-US" dirty="0"/>
              <a:t>Online entry barriers are lower than in traditional commerce (roughly 1m per year)</a:t>
            </a:r>
          </a:p>
          <a:p>
            <a:r>
              <a:rPr lang="en-US" dirty="0"/>
              <a:t>Big tech firms invest heavily in R&amp;D</a:t>
            </a:r>
          </a:p>
          <a:p>
            <a:r>
              <a:rPr lang="en-US" dirty="0"/>
              <a:t>-- patent grants (2025): Apple #5, Alphabet #8; Microsoft #18; Amazon #20</a:t>
            </a:r>
          </a:p>
          <a:p>
            <a:r>
              <a:rPr lang="en-US" dirty="0"/>
              <a:t>-- research budgets (2022): Amazon #1, Alphabet #2, Meta #3, Apple #4, Microsoft #5 (all of the top five)</a:t>
            </a:r>
          </a:p>
          <a:p>
            <a:r>
              <a:rPr lang="en-US" dirty="0"/>
              <a:t>Online price comparisons are easier to make</a:t>
            </a:r>
          </a:p>
          <a:p>
            <a:r>
              <a:rPr lang="en-US" dirty="0"/>
              <a:t>Online consumer switching costs are lower</a:t>
            </a:r>
          </a:p>
          <a:p>
            <a:r>
              <a:rPr lang="en-US" b="1" dirty="0"/>
              <a:t>Digital “monopolies” experience more rapid turnover (</a:t>
            </a:r>
            <a:r>
              <a:rPr lang="en-US" b="1" dirty="0" err="1"/>
              <a:t>e..g</a:t>
            </a:r>
            <a:r>
              <a:rPr lang="en-US" b="1" dirty="0"/>
              <a:t>, G-Search and AI; Facebook and the “friends and family” market definition)</a:t>
            </a:r>
          </a:p>
          <a:p>
            <a:r>
              <a:rPr lang="en-US" b="1" dirty="0"/>
              <a:t>Digital markets are much more responsive to changes in relative position – e.g., Facebook’s market share exaggerates its power where users can turn on a dime.</a:t>
            </a:r>
          </a:p>
          <a:p>
            <a:r>
              <a:rPr lang="en-US" dirty="0"/>
              <a:t>In the USA, aggressiveness toward big tech operates as a kind of </a:t>
            </a:r>
            <a:r>
              <a:rPr lang="en-US" b="1" dirty="0"/>
              <a:t>reverse industrial policy? Overregulation of digital in the EU follows the same path</a:t>
            </a:r>
          </a:p>
        </p:txBody>
      </p:sp>
    </p:spTree>
    <p:extLst>
      <p:ext uri="{BB962C8B-B14F-4D97-AF65-F5344CB8AC3E}">
        <p14:creationId xmlns:p14="http://schemas.microsoft.com/office/powerpoint/2010/main" val="1094621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F7EB-0C31-34B8-72D7-D945DEC3B8AF}"/>
              </a:ext>
            </a:extLst>
          </p:cNvPr>
          <p:cNvSpPr>
            <a:spLocks noGrp="1"/>
          </p:cNvSpPr>
          <p:nvPr>
            <p:ph type="title"/>
          </p:nvPr>
        </p:nvSpPr>
        <p:spPr/>
        <p:txBody>
          <a:bodyPr>
            <a:normAutofit fontScale="90000"/>
          </a:bodyPr>
          <a:lstStyle/>
          <a:p>
            <a:r>
              <a:rPr lang="en-US" dirty="0"/>
              <a:t>Public Big Tech Antitrust Litigation: A U.S. Perspective</a:t>
            </a:r>
          </a:p>
        </p:txBody>
      </p:sp>
      <p:sp>
        <p:nvSpPr>
          <p:cNvPr id="3" name="Content Placeholder 2">
            <a:extLst>
              <a:ext uri="{FF2B5EF4-FFF2-40B4-BE49-F238E27FC236}">
                <a16:creationId xmlns:a16="http://schemas.microsoft.com/office/drawing/2014/main" id="{7B3AB06B-CC31-EC5A-5EDA-75C6B429F053}"/>
              </a:ext>
            </a:extLst>
          </p:cNvPr>
          <p:cNvSpPr>
            <a:spLocks noGrp="1"/>
          </p:cNvSpPr>
          <p:nvPr>
            <p:ph idx="1"/>
          </p:nvPr>
        </p:nvSpPr>
        <p:spPr>
          <a:xfrm>
            <a:off x="609600" y="1600201"/>
            <a:ext cx="10972800" cy="5064759"/>
          </a:xfrm>
        </p:spPr>
        <p:txBody>
          <a:bodyPr>
            <a:normAutofit fontScale="92500" lnSpcReduction="20000"/>
          </a:bodyPr>
          <a:lstStyle/>
          <a:p>
            <a:r>
              <a:rPr lang="en-US" dirty="0"/>
              <a:t>U.S. v. Microsoft (2001) (exclusionary licensing; restraints on innovation)</a:t>
            </a:r>
          </a:p>
          <a:p>
            <a:r>
              <a:rPr lang="en-US" dirty="0"/>
              <a:t>United States v. Meta(Facebook) (2026) (acquisition of Instagram) (</a:t>
            </a:r>
            <a:r>
              <a:rPr lang="en-US" dirty="0" err="1"/>
              <a:t>dism’d</a:t>
            </a:r>
            <a:r>
              <a:rPr lang="en-US" dirty="0"/>
              <a:t>)</a:t>
            </a:r>
          </a:p>
          <a:p>
            <a:r>
              <a:rPr lang="en-US" dirty="0"/>
              <a:t>United States v. Google: Search ($ for default) &amp; AdTech (tying)</a:t>
            </a:r>
          </a:p>
          <a:p>
            <a:r>
              <a:rPr lang="en-US" dirty="0"/>
              <a:t>U.S. v. Amazon (MFN clauses limiting sellers’ ability to charge lower prices on other sites)</a:t>
            </a:r>
          </a:p>
          <a:p>
            <a:r>
              <a:rPr lang="en-US" dirty="0"/>
              <a:t>U.S. v. Apple (design features that favor or work only with Apple: e.g., iMessage, Apple Wallet)</a:t>
            </a:r>
          </a:p>
          <a:p>
            <a:r>
              <a:rPr lang="en-US" dirty="0"/>
              <a:t>AICOA (proposed): DMA-like Attempt at Aggressive Regulation of Digital Markets (EC gave DMA itself a clean bill, April 28, 2026)</a:t>
            </a:r>
          </a:p>
          <a:p>
            <a:endParaRPr lang="en-US" dirty="0"/>
          </a:p>
          <a:p>
            <a:endParaRPr lang="en-US" dirty="0"/>
          </a:p>
        </p:txBody>
      </p:sp>
    </p:spTree>
    <p:extLst>
      <p:ext uri="{BB962C8B-B14F-4D97-AF65-F5344CB8AC3E}">
        <p14:creationId xmlns:p14="http://schemas.microsoft.com/office/powerpoint/2010/main" val="185879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CC050BD4-347D-87DA-F973-F81A464E84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62559C-CE75-1473-C754-4634ACDF2F57}"/>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b="1" dirty="0"/>
              <a:t>THE END</a:t>
            </a:r>
          </a:p>
        </p:txBody>
      </p:sp>
    </p:spTree>
    <p:extLst>
      <p:ext uri="{BB962C8B-B14F-4D97-AF65-F5344CB8AC3E}">
        <p14:creationId xmlns:p14="http://schemas.microsoft.com/office/powerpoint/2010/main" val="83412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7A7F361B-4849-EECC-CC1A-2C6483832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10FDA-86C2-6947-59C8-32BF517AFDF7}"/>
              </a:ext>
            </a:extLst>
          </p:cNvPr>
          <p:cNvSpPr>
            <a:spLocks noGrp="1"/>
          </p:cNvSpPr>
          <p:nvPr>
            <p:ph type="title"/>
          </p:nvPr>
        </p:nvSpPr>
        <p:spPr>
          <a:xfrm>
            <a:off x="2152650" y="72189"/>
            <a:ext cx="8464550" cy="1572460"/>
          </a:xfrm>
        </p:spPr>
        <p:txBody>
          <a:bodyPr>
            <a:normAutofit fontScale="90000"/>
          </a:bodyPr>
          <a:lstStyle/>
          <a:p>
            <a:pPr algn="ctr"/>
            <a:r>
              <a:rPr lang="en-US" dirty="0"/>
              <a:t>“Price” vs. “Market Power”* </a:t>
            </a:r>
            <a:br>
              <a:rPr lang="en-US" dirty="0"/>
            </a:br>
            <a:r>
              <a:rPr lang="en-US" dirty="0"/>
              <a:t>(falling costs increase market power -- both Progressive Era and today)</a:t>
            </a:r>
          </a:p>
        </p:txBody>
      </p:sp>
      <p:sp>
        <p:nvSpPr>
          <p:cNvPr id="4" name="Date Placeholder 3">
            <a:extLst>
              <a:ext uri="{FF2B5EF4-FFF2-40B4-BE49-F238E27FC236}">
                <a16:creationId xmlns:a16="http://schemas.microsoft.com/office/drawing/2014/main" id="{7A5AD774-FD7C-46F9-F270-1ABAE2CC4C87}"/>
              </a:ext>
            </a:extLst>
          </p:cNvPr>
          <p:cNvSpPr>
            <a:spLocks noGrp="1"/>
          </p:cNvSpPr>
          <p:nvPr>
            <p:ph type="dt" sz="half" idx="10"/>
          </p:nvPr>
        </p:nvSpPr>
        <p:spPr/>
        <p:txBody>
          <a:bodyPr/>
          <a:lstStyle/>
          <a:p>
            <a:fld id="{959934D7-3F77-4BFC-AE2D-238711E86627}" type="datetime1">
              <a:rPr lang="en-US" smtClean="0"/>
              <a:t>5/11/2026</a:t>
            </a:fld>
            <a:endParaRPr lang="en-US"/>
          </a:p>
        </p:txBody>
      </p:sp>
      <p:sp>
        <p:nvSpPr>
          <p:cNvPr id="5" name="Footer Placeholder 4">
            <a:extLst>
              <a:ext uri="{FF2B5EF4-FFF2-40B4-BE49-F238E27FC236}">
                <a16:creationId xmlns:a16="http://schemas.microsoft.com/office/drawing/2014/main" id="{9FD41F70-0C03-BDA9-917F-CEFE96C2774C}"/>
              </a:ext>
            </a:extLst>
          </p:cNvPr>
          <p:cNvSpPr>
            <a:spLocks noGrp="1"/>
          </p:cNvSpPr>
          <p:nvPr>
            <p:ph type="ftr" sz="quarter" idx="11"/>
          </p:nvPr>
        </p:nvSpPr>
        <p:spPr/>
        <p:txBody>
          <a:bodyPr/>
          <a:lstStyle/>
          <a:p>
            <a:r>
              <a:rPr lang="en-US" dirty="0"/>
              <a:t>Hovenkamp, 2026</a:t>
            </a:r>
          </a:p>
        </p:txBody>
      </p:sp>
      <p:pic>
        <p:nvPicPr>
          <p:cNvPr id="6" name="Picture 5" descr="A graph of a price change&#10;&#10;Description automatically generated with medium confidence">
            <a:extLst>
              <a:ext uri="{FF2B5EF4-FFF2-40B4-BE49-F238E27FC236}">
                <a16:creationId xmlns:a16="http://schemas.microsoft.com/office/drawing/2014/main" id="{AE01BD40-878B-0D29-07A2-3524D1AB3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950" y="1885360"/>
            <a:ext cx="7772400" cy="5146376"/>
          </a:xfrm>
          <a:prstGeom prst="rect">
            <a:avLst/>
          </a:prstGeom>
        </p:spPr>
      </p:pic>
      <p:sp>
        <p:nvSpPr>
          <p:cNvPr id="8" name="Content Placeholder 7">
            <a:extLst>
              <a:ext uri="{FF2B5EF4-FFF2-40B4-BE49-F238E27FC236}">
                <a16:creationId xmlns:a16="http://schemas.microsoft.com/office/drawing/2014/main" id="{5C71C506-3726-A06D-461A-45F5AEE87A46}"/>
              </a:ext>
            </a:extLst>
          </p:cNvPr>
          <p:cNvSpPr>
            <a:spLocks noGrp="1"/>
          </p:cNvSpPr>
          <p:nvPr>
            <p:ph idx="1"/>
          </p:nvPr>
        </p:nvSpPr>
        <p:spPr>
          <a:xfrm>
            <a:off x="228600" y="2286000"/>
            <a:ext cx="11049000" cy="3429000"/>
          </a:xfrm>
        </p:spPr>
        <p:txBody>
          <a:bodyPr>
            <a:normAutofit fontScale="92500" lnSpcReduction="10000"/>
          </a:bodyPr>
          <a:lstStyle/>
          <a:p>
            <a:pPr marL="0" indent="0">
              <a:buNone/>
            </a:pPr>
            <a:r>
              <a:rPr lang="en-US" sz="2400" dirty="0"/>
              <a:t>*As measured by</a:t>
            </a:r>
          </a:p>
          <a:p>
            <a:pPr marL="0" indent="0">
              <a:buNone/>
            </a:pPr>
            <a:r>
              <a:rPr lang="en-US" sz="2400" dirty="0"/>
              <a:t>the Lerner Index,</a:t>
            </a:r>
          </a:p>
          <a:p>
            <a:pPr marL="0" indent="0">
              <a:buNone/>
            </a:pPr>
            <a:r>
              <a:rPr lang="en-US" sz="2400" dirty="0"/>
              <a:t>As a function of</a:t>
            </a:r>
          </a:p>
          <a:p>
            <a:pPr marL="0" indent="0">
              <a:buNone/>
            </a:pPr>
            <a:r>
              <a:rPr lang="en-US" sz="2400" dirty="0"/>
              <a:t>the relationship</a:t>
            </a:r>
          </a:p>
          <a:p>
            <a:pPr marL="0" indent="0">
              <a:buNone/>
            </a:pPr>
            <a:r>
              <a:rPr lang="en-US" sz="2400" dirty="0"/>
              <a:t>Prices and</a:t>
            </a:r>
          </a:p>
          <a:p>
            <a:pPr marL="0" indent="0">
              <a:buNone/>
            </a:pPr>
            <a:r>
              <a:rPr lang="en-US" sz="2400" dirty="0"/>
              <a:t>Marginal costs:</a:t>
            </a:r>
          </a:p>
          <a:p>
            <a:pPr marL="0" indent="0">
              <a:buNone/>
            </a:pPr>
            <a:endParaRPr lang="en-US" sz="2400" dirty="0"/>
          </a:p>
          <a:p>
            <a:pPr marL="0" indent="0">
              <a:buNone/>
            </a:pPr>
            <a:r>
              <a:rPr lang="en-US" sz="2400" u="sng" dirty="0"/>
              <a:t>P-MC</a:t>
            </a:r>
          </a:p>
          <a:p>
            <a:pPr marL="0" indent="0">
              <a:buNone/>
            </a:pPr>
            <a:r>
              <a:rPr lang="en-US" sz="2400" i="1" dirty="0"/>
              <a:t>   </a:t>
            </a:r>
            <a:r>
              <a:rPr lang="en-US" sz="2400" dirty="0"/>
              <a:t>P</a:t>
            </a:r>
          </a:p>
        </p:txBody>
      </p:sp>
      <p:sp>
        <p:nvSpPr>
          <p:cNvPr id="3" name="TextBox 2">
            <a:extLst>
              <a:ext uri="{FF2B5EF4-FFF2-40B4-BE49-F238E27FC236}">
                <a16:creationId xmlns:a16="http://schemas.microsoft.com/office/drawing/2014/main" id="{88AE1FE2-39CC-A70A-01B7-F636F72A4064}"/>
              </a:ext>
            </a:extLst>
          </p:cNvPr>
          <p:cNvSpPr txBox="1"/>
          <p:nvPr/>
        </p:nvSpPr>
        <p:spPr>
          <a:xfrm>
            <a:off x="9947564" y="2179782"/>
            <a:ext cx="2648546" cy="1477328"/>
          </a:xfrm>
          <a:prstGeom prst="rect">
            <a:avLst/>
          </a:prstGeom>
          <a:noFill/>
        </p:spPr>
        <p:txBody>
          <a:bodyPr wrap="none" rtlCol="0">
            <a:spAutoFit/>
          </a:bodyPr>
          <a:lstStyle/>
          <a:p>
            <a:r>
              <a:rPr lang="en-US" dirty="0" err="1"/>
              <a:t>Dopper</a:t>
            </a:r>
            <a:r>
              <a:rPr lang="en-US" dirty="0"/>
              <a:t>, MacKay, Miller,</a:t>
            </a:r>
          </a:p>
          <a:p>
            <a:r>
              <a:rPr lang="en-US" dirty="0" err="1"/>
              <a:t>Stiebale</a:t>
            </a:r>
            <a:r>
              <a:rPr lang="en-US" dirty="0"/>
              <a:t>, Rising Markups</a:t>
            </a:r>
          </a:p>
          <a:p>
            <a:r>
              <a:rPr lang="en-US" dirty="0"/>
              <a:t>And the Role of Consumer</a:t>
            </a:r>
          </a:p>
          <a:p>
            <a:r>
              <a:rPr lang="en-US" dirty="0"/>
              <a:t>Preferences, 133 </a:t>
            </a:r>
            <a:r>
              <a:rPr lang="en-US" dirty="0" err="1"/>
              <a:t>J.Pol</a:t>
            </a:r>
            <a:r>
              <a:rPr lang="en-US" dirty="0"/>
              <a:t>.</a:t>
            </a:r>
          </a:p>
          <a:p>
            <a:r>
              <a:rPr lang="en-US" dirty="0"/>
              <a:t>Econ. 2462 (2025)</a:t>
            </a:r>
          </a:p>
        </p:txBody>
      </p:sp>
    </p:spTree>
    <p:extLst>
      <p:ext uri="{BB962C8B-B14F-4D97-AF65-F5344CB8AC3E}">
        <p14:creationId xmlns:p14="http://schemas.microsoft.com/office/powerpoint/2010/main" val="18722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BBA6-7387-FEDA-E644-78B38E72D1B7}"/>
              </a:ext>
            </a:extLst>
          </p:cNvPr>
          <p:cNvSpPr>
            <a:spLocks noGrp="1"/>
          </p:cNvSpPr>
          <p:nvPr>
            <p:ph type="title"/>
          </p:nvPr>
        </p:nvSpPr>
        <p:spPr>
          <a:xfrm>
            <a:off x="1981200" y="192024"/>
            <a:ext cx="8229600" cy="1051560"/>
          </a:xfrm>
        </p:spPr>
        <p:txBody>
          <a:bodyPr>
            <a:normAutofit fontScale="90000"/>
          </a:bodyPr>
          <a:lstStyle/>
          <a:p>
            <a:r>
              <a:rPr lang="en-US" i="1" dirty="0"/>
              <a:t>Disruption I</a:t>
            </a:r>
            <a:r>
              <a:rPr lang="en-US" dirty="0"/>
              <a:t>: Emergence of the Large Firm (1890-1920)</a:t>
            </a:r>
          </a:p>
        </p:txBody>
      </p:sp>
      <p:sp>
        <p:nvSpPr>
          <p:cNvPr id="3" name="Content Placeholder 2">
            <a:extLst>
              <a:ext uri="{FF2B5EF4-FFF2-40B4-BE49-F238E27FC236}">
                <a16:creationId xmlns:a16="http://schemas.microsoft.com/office/drawing/2014/main" id="{9D78A2B5-A68B-8CD7-4A3E-AF4C0536BEB1}"/>
              </a:ext>
            </a:extLst>
          </p:cNvPr>
          <p:cNvSpPr>
            <a:spLocks noGrp="1"/>
          </p:cNvSpPr>
          <p:nvPr>
            <p:ph idx="1"/>
          </p:nvPr>
        </p:nvSpPr>
        <p:spPr>
          <a:xfrm>
            <a:off x="411480" y="1307593"/>
            <a:ext cx="11430000" cy="5449823"/>
          </a:xfrm>
        </p:spPr>
        <p:txBody>
          <a:bodyPr>
            <a:normAutofit fontScale="85000" lnSpcReduction="10000"/>
          </a:bodyPr>
          <a:lstStyle/>
          <a:p>
            <a:r>
              <a:rPr lang="en-US" dirty="0"/>
              <a:t>19</a:t>
            </a:r>
            <a:r>
              <a:rPr lang="en-US" baseline="30000" dirty="0"/>
              <a:t>th</a:t>
            </a:r>
            <a:r>
              <a:rPr lang="en-US" dirty="0"/>
              <a:t> Century State Law Limited Corporate Power</a:t>
            </a:r>
          </a:p>
          <a:p>
            <a:pPr lvl="1"/>
            <a:r>
              <a:rPr lang="en-US" dirty="0"/>
              <a:t>Productive assets confined to single state </a:t>
            </a:r>
          </a:p>
          <a:p>
            <a:pPr lvl="1"/>
            <a:r>
              <a:rPr lang="en-US" dirty="0"/>
              <a:t>No holding companies</a:t>
            </a:r>
          </a:p>
          <a:p>
            <a:pPr lvl="1"/>
            <a:r>
              <a:rPr lang="en-US" dirty="0"/>
              <a:t>Narrow Business Purpose Clauses</a:t>
            </a:r>
          </a:p>
          <a:p>
            <a:pPr lvl="1"/>
            <a:r>
              <a:rPr lang="en-US" dirty="0"/>
              <a:t>Common law “Trusts” were (legally unsuccessful) efforts to get around these</a:t>
            </a:r>
          </a:p>
          <a:p>
            <a:r>
              <a:rPr lang="en-US" dirty="0"/>
              <a:t>New Jersey – amended corporate law to reject all three.</a:t>
            </a:r>
          </a:p>
          <a:p>
            <a:pPr lvl="1"/>
            <a:r>
              <a:rPr lang="en-US" dirty="0"/>
              <a:t>Ohio v. Standard Oil (1892) condemned Standard Trust under state corporate law</a:t>
            </a:r>
          </a:p>
          <a:p>
            <a:pPr lvl="1"/>
            <a:r>
              <a:rPr lang="en-US" dirty="0"/>
              <a:t>Standard reincorporated under New Jersey law</a:t>
            </a:r>
          </a:p>
          <a:p>
            <a:r>
              <a:rPr lang="en-US" dirty="0"/>
              <a:t>Progressives saw NJ as “Traitor State”</a:t>
            </a:r>
          </a:p>
          <a:p>
            <a:pPr marL="514350" indent="-457200"/>
            <a:r>
              <a:rPr lang="en-US" dirty="0"/>
              <a:t>In fact, NJ facilitated the modern national/international corporation, increasing economic growth significantly</a:t>
            </a:r>
          </a:p>
          <a:p>
            <a:pPr marL="514350" indent="-457200"/>
            <a:r>
              <a:rPr lang="en-US" dirty="0"/>
              <a:t>Antitrust law addressed monopoly through “Restraint of Trade” (“</a:t>
            </a:r>
            <a:r>
              <a:rPr lang="en-US" b="1" dirty="0"/>
              <a:t>high output”</a:t>
            </a:r>
            <a:r>
              <a:rPr lang="en-US" dirty="0"/>
              <a:t>) approach instead of </a:t>
            </a:r>
            <a:r>
              <a:rPr lang="en-US" b="1" dirty="0"/>
              <a:t>“small corporations”</a:t>
            </a:r>
            <a:endParaRPr lang="en-US" dirty="0"/>
          </a:p>
        </p:txBody>
      </p:sp>
    </p:spTree>
    <p:extLst>
      <p:ext uri="{BB962C8B-B14F-4D97-AF65-F5344CB8AC3E}">
        <p14:creationId xmlns:p14="http://schemas.microsoft.com/office/powerpoint/2010/main" val="64374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B1D5-9A4F-9B4D-9B87-95F97EAF1B6B}"/>
              </a:ext>
            </a:extLst>
          </p:cNvPr>
          <p:cNvSpPr>
            <a:spLocks noGrp="1"/>
          </p:cNvSpPr>
          <p:nvPr>
            <p:ph type="title"/>
          </p:nvPr>
        </p:nvSpPr>
        <p:spPr>
          <a:xfrm>
            <a:off x="609600" y="101600"/>
            <a:ext cx="10972800" cy="1498600"/>
          </a:xfrm>
        </p:spPr>
        <p:txBody>
          <a:bodyPr>
            <a:noAutofit/>
          </a:bodyPr>
          <a:lstStyle/>
          <a:p>
            <a:r>
              <a:rPr lang="en-US" sz="3200" i="1" dirty="0"/>
              <a:t>Progressive Era &amp; Antitrust Goals: Small Firms v. High Output?</a:t>
            </a:r>
            <a:br>
              <a:rPr lang="en-US" sz="3200" i="1" dirty="0"/>
            </a:br>
            <a:endParaRPr lang="en-US" sz="3200" dirty="0"/>
          </a:p>
        </p:txBody>
      </p:sp>
      <p:sp>
        <p:nvSpPr>
          <p:cNvPr id="3" name="Content Placeholder 2">
            <a:extLst>
              <a:ext uri="{FF2B5EF4-FFF2-40B4-BE49-F238E27FC236}">
                <a16:creationId xmlns:a16="http://schemas.microsoft.com/office/drawing/2014/main" id="{244638F4-562D-F3C7-6920-5CC0029FD2E4}"/>
              </a:ext>
            </a:extLst>
          </p:cNvPr>
          <p:cNvSpPr>
            <a:spLocks noGrp="1"/>
          </p:cNvSpPr>
          <p:nvPr>
            <p:ph idx="1"/>
          </p:nvPr>
        </p:nvSpPr>
        <p:spPr>
          <a:xfrm>
            <a:off x="1348509" y="1014984"/>
            <a:ext cx="9698182" cy="5741416"/>
          </a:xfrm>
        </p:spPr>
        <p:txBody>
          <a:bodyPr>
            <a:normAutofit fontScale="92500" lnSpcReduction="20000"/>
          </a:bodyPr>
          <a:lstStyle/>
          <a:p>
            <a:r>
              <a:rPr lang="en-US" dirty="0"/>
              <a:t>Chief Justice White (Standard Oil, 1911):</a:t>
            </a:r>
          </a:p>
          <a:p>
            <a:r>
              <a:rPr lang="en-US" dirty="0"/>
              <a:t>“The evils which led to the public outcry against monopolies and to the final denial of the power to make them may be thus summarily stated: </a:t>
            </a:r>
            <a:r>
              <a:rPr lang="en-US" b="1" dirty="0"/>
              <a:t>(1)</a:t>
            </a:r>
            <a:r>
              <a:rPr lang="en-US" dirty="0"/>
              <a:t> The power which the monopoly gave to the one who enjoyed it, to fix the price and thereby injure the public; </a:t>
            </a:r>
            <a:r>
              <a:rPr lang="en-US" b="1" dirty="0"/>
              <a:t>(2)</a:t>
            </a:r>
            <a:r>
              <a:rPr lang="en-US" dirty="0"/>
              <a:t> The power which it engendered of enabling a limitation on production; and </a:t>
            </a:r>
            <a:r>
              <a:rPr lang="en-US" b="1" dirty="0"/>
              <a:t>(3)</a:t>
            </a:r>
            <a:r>
              <a:rPr lang="en-US" dirty="0"/>
              <a:t> The danger of deterioration in quality of the monopolized article which it was deemed was the inevitable resultant of the monopolistic control over its production and sale.”</a:t>
            </a:r>
          </a:p>
          <a:p>
            <a:pPr marL="800100" lvl="2" indent="0">
              <a:buNone/>
            </a:pPr>
            <a:r>
              <a:rPr lang="en-US" dirty="0"/>
              <a:t>Standard Oil Co. of New Jersey v. United States, 221 U.S. 1, 52, 55 (1911) (numbers in original)</a:t>
            </a:r>
          </a:p>
          <a:p>
            <a:pPr marL="857250" lvl="1" indent="-457200">
              <a:buFont typeface="Wingdings" panose="05000000000000000000" pitchFamily="2" charset="2"/>
              <a:buChar char="§"/>
            </a:pPr>
            <a:r>
              <a:rPr lang="en-US" dirty="0"/>
              <a:t>70 years later would become the “consumer welfare” principle</a:t>
            </a:r>
          </a:p>
          <a:p>
            <a:pPr marL="857250" lvl="1" indent="-457200">
              <a:buFont typeface="Wingdings" panose="05000000000000000000" pitchFamily="2" charset="2"/>
              <a:buChar char="§"/>
            </a:pPr>
            <a:r>
              <a:rPr lang="en-US" dirty="0"/>
              <a:t>In contrast to the corporate approach, it favors large firms and also vertical integration.</a:t>
            </a:r>
          </a:p>
          <a:p>
            <a:endParaRPr lang="en-US" dirty="0"/>
          </a:p>
        </p:txBody>
      </p:sp>
    </p:spTree>
    <p:extLst>
      <p:ext uri="{BB962C8B-B14F-4D97-AF65-F5344CB8AC3E}">
        <p14:creationId xmlns:p14="http://schemas.microsoft.com/office/powerpoint/2010/main" val="122670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F3E9-DD7E-5998-3642-E35F4C093CA4}"/>
              </a:ext>
            </a:extLst>
          </p:cNvPr>
          <p:cNvSpPr>
            <a:spLocks noGrp="1"/>
          </p:cNvSpPr>
          <p:nvPr>
            <p:ph type="title"/>
          </p:nvPr>
        </p:nvSpPr>
        <p:spPr/>
        <p:txBody>
          <a:bodyPr>
            <a:normAutofit fontScale="90000"/>
          </a:bodyPr>
          <a:lstStyle/>
          <a:p>
            <a:r>
              <a:rPr lang="en-US" i="1" dirty="0"/>
              <a:t>Disruption II</a:t>
            </a:r>
            <a:r>
              <a:rPr lang="en-US" dirty="0"/>
              <a:t>: Anti-Chain Store Movement and </a:t>
            </a:r>
            <a:r>
              <a:rPr lang="en-US" dirty="0" err="1"/>
              <a:t>Antitrust’s</a:t>
            </a:r>
            <a:r>
              <a:rPr lang="en-US" dirty="0"/>
              <a:t> Goals</a:t>
            </a:r>
          </a:p>
        </p:txBody>
      </p:sp>
      <p:sp>
        <p:nvSpPr>
          <p:cNvPr id="3" name="Content Placeholder 2">
            <a:extLst>
              <a:ext uri="{FF2B5EF4-FFF2-40B4-BE49-F238E27FC236}">
                <a16:creationId xmlns:a16="http://schemas.microsoft.com/office/drawing/2014/main" id="{E65D6B4C-264B-D2FF-D99F-E041D2D8A93A}"/>
              </a:ext>
            </a:extLst>
          </p:cNvPr>
          <p:cNvSpPr>
            <a:spLocks noGrp="1"/>
          </p:cNvSpPr>
          <p:nvPr>
            <p:ph idx="1"/>
          </p:nvPr>
        </p:nvSpPr>
        <p:spPr/>
        <p:txBody>
          <a:bodyPr>
            <a:normAutofit lnSpcReduction="10000"/>
          </a:bodyPr>
          <a:lstStyle/>
          <a:p>
            <a:r>
              <a:rPr lang="en-US" dirty="0"/>
              <a:t>Historically, most retailers were single store operators served by independent distributors providing warehouses and supply</a:t>
            </a:r>
          </a:p>
          <a:p>
            <a:r>
              <a:rPr lang="en-US" dirty="0"/>
              <a:t>Then, some retailers began …</a:t>
            </a:r>
          </a:p>
          <a:p>
            <a:pPr lvl="1"/>
            <a:r>
              <a:rPr lang="en-US" dirty="0"/>
              <a:t>Horizontally: opening multiple stores and dealing in larger quantities</a:t>
            </a:r>
          </a:p>
          <a:p>
            <a:pPr lvl="1"/>
            <a:r>
              <a:rPr lang="en-US" dirty="0"/>
              <a:t>Vertically: operating as their own distributors, integrating directly into warehousing, transportation, and supply</a:t>
            </a:r>
          </a:p>
          <a:p>
            <a:pPr>
              <a:buFont typeface="Arial" panose="020B0604020202020204" pitchFamily="34" charset="0"/>
              <a:buChar char="•"/>
            </a:pPr>
            <a:r>
              <a:rPr lang="en-US" dirty="0"/>
              <a:t>Were able to lower costs and offer lower prices</a:t>
            </a:r>
          </a:p>
          <a:p>
            <a:r>
              <a:rPr lang="en-US" dirty="0"/>
              <a:t>Today, in U.S.: 2/3 of shopping at large chains; less for Europeans</a:t>
            </a:r>
          </a:p>
        </p:txBody>
      </p:sp>
    </p:spTree>
    <p:extLst>
      <p:ext uri="{BB962C8B-B14F-4D97-AF65-F5344CB8AC3E}">
        <p14:creationId xmlns:p14="http://schemas.microsoft.com/office/powerpoint/2010/main" val="405991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D354-31CA-34EC-9E2D-1AF4B269FB1E}"/>
              </a:ext>
            </a:extLst>
          </p:cNvPr>
          <p:cNvSpPr>
            <a:spLocks noGrp="1"/>
          </p:cNvSpPr>
          <p:nvPr>
            <p:ph type="title"/>
          </p:nvPr>
        </p:nvSpPr>
        <p:spPr>
          <a:xfrm>
            <a:off x="609600" y="274638"/>
            <a:ext cx="10972800" cy="968947"/>
          </a:xfrm>
        </p:spPr>
        <p:txBody>
          <a:bodyPr>
            <a:normAutofit/>
          </a:bodyPr>
          <a:lstStyle/>
          <a:p>
            <a:r>
              <a:rPr lang="en-US" dirty="0"/>
              <a:t>The Rise of Organized Distribution: Responses</a:t>
            </a:r>
          </a:p>
        </p:txBody>
      </p:sp>
      <p:sp>
        <p:nvSpPr>
          <p:cNvPr id="3" name="Content Placeholder 2">
            <a:extLst>
              <a:ext uri="{FF2B5EF4-FFF2-40B4-BE49-F238E27FC236}">
                <a16:creationId xmlns:a16="http://schemas.microsoft.com/office/drawing/2014/main" id="{77E90C95-0A7C-D508-2F18-DD5B854ADA77}"/>
              </a:ext>
            </a:extLst>
          </p:cNvPr>
          <p:cNvSpPr>
            <a:spLocks noGrp="1"/>
          </p:cNvSpPr>
          <p:nvPr>
            <p:ph idx="1"/>
          </p:nvPr>
        </p:nvSpPr>
        <p:spPr>
          <a:xfrm>
            <a:off x="609600" y="1243585"/>
            <a:ext cx="10972800" cy="5614416"/>
          </a:xfrm>
        </p:spPr>
        <p:txBody>
          <a:bodyPr>
            <a:normAutofit/>
          </a:bodyPr>
          <a:lstStyle/>
          <a:p>
            <a:r>
              <a:rPr lang="en-US" dirty="0"/>
              <a:t>1.  Boycotts:</a:t>
            </a:r>
          </a:p>
          <a:p>
            <a:pPr lvl="1"/>
            <a:r>
              <a:rPr lang="en-US" i="1" dirty="0"/>
              <a:t>Eastern States Lumber</a:t>
            </a:r>
            <a:r>
              <a:rPr lang="en-US" dirty="0"/>
              <a:t> (SCT 1914) – retail lumber association boycott of lumber wholesalers who integrated into retailing; </a:t>
            </a:r>
            <a:r>
              <a:rPr lang="en-US" b="1" dirty="0"/>
              <a:t>illegal per se</a:t>
            </a:r>
          </a:p>
          <a:p>
            <a:pPr lvl="1"/>
            <a:r>
              <a:rPr lang="en-US" i="1" dirty="0"/>
              <a:t>Arkansas Wholesale Grocers’ </a:t>
            </a:r>
            <a:r>
              <a:rPr lang="en-US" i="1" dirty="0" err="1"/>
              <a:t>Ass’n</a:t>
            </a:r>
            <a:r>
              <a:rPr lang="en-US" i="1" dirty="0"/>
              <a:t> v. FTC</a:t>
            </a:r>
            <a:r>
              <a:rPr lang="en-US" dirty="0"/>
              <a:t>, 18 F.2d 866 (8</a:t>
            </a:r>
            <a:r>
              <a:rPr lang="en-US" baseline="30000" dirty="0"/>
              <a:t>th</a:t>
            </a:r>
            <a:r>
              <a:rPr lang="en-US" dirty="0"/>
              <a:t> Cir. 1927): same, striking down independent grocers boycott of vertically-integrating stores (</a:t>
            </a:r>
            <a:r>
              <a:rPr lang="en-US" b="1" dirty="0"/>
              <a:t>illegal per se</a:t>
            </a:r>
            <a:r>
              <a:rPr lang="en-US" dirty="0"/>
              <a:t>)</a:t>
            </a:r>
          </a:p>
          <a:p>
            <a:pPr marL="457200" lvl="1" indent="0">
              <a:buNone/>
            </a:pPr>
            <a:r>
              <a:rPr lang="en-US" dirty="0"/>
              <a:t>2.“Death Taxes” – progressively higher taxes as a firm owned two or more stores. Liggett Co. v. Lee, 288 U.S. 517 (1933) (striking down Florida statute; J. Brandeis dissented, complaining of corporate bigness.</a:t>
            </a:r>
          </a:p>
          <a:p>
            <a:pPr marL="457200" lvl="1" indent="0">
              <a:buNone/>
            </a:pPr>
            <a:r>
              <a:rPr lang="en-US" dirty="0"/>
              <a:t>3.  Government-authorized Resale Price Maintenance to prevent discounting (Miller-Tydings Act, 1937; repealed, 1975); unlawful in EU.</a:t>
            </a:r>
          </a:p>
        </p:txBody>
      </p:sp>
    </p:spTree>
    <p:extLst>
      <p:ext uri="{BB962C8B-B14F-4D97-AF65-F5344CB8AC3E}">
        <p14:creationId xmlns:p14="http://schemas.microsoft.com/office/powerpoint/2010/main" val="3724728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F924-6664-D4DE-939C-3198D4F9D726}"/>
              </a:ext>
            </a:extLst>
          </p:cNvPr>
          <p:cNvSpPr>
            <a:spLocks noGrp="1"/>
          </p:cNvSpPr>
          <p:nvPr>
            <p:ph type="title"/>
          </p:nvPr>
        </p:nvSpPr>
        <p:spPr/>
        <p:txBody>
          <a:bodyPr/>
          <a:lstStyle/>
          <a:p>
            <a:r>
              <a:rPr lang="en-US" dirty="0"/>
              <a:t>4-part Response to Chains, </a:t>
            </a:r>
            <a:r>
              <a:rPr lang="en-US" dirty="0" err="1"/>
              <a:t>con’t</a:t>
            </a:r>
            <a:endParaRPr lang="en-US" dirty="0"/>
          </a:p>
        </p:txBody>
      </p:sp>
      <p:sp>
        <p:nvSpPr>
          <p:cNvPr id="3" name="Content Placeholder 2">
            <a:extLst>
              <a:ext uri="{FF2B5EF4-FFF2-40B4-BE49-F238E27FC236}">
                <a16:creationId xmlns:a16="http://schemas.microsoft.com/office/drawing/2014/main" id="{6BCCD59C-22EE-1375-2F4A-95DD991F82DA}"/>
              </a:ext>
            </a:extLst>
          </p:cNvPr>
          <p:cNvSpPr>
            <a:spLocks noGrp="1"/>
          </p:cNvSpPr>
          <p:nvPr>
            <p:ph idx="1"/>
          </p:nvPr>
        </p:nvSpPr>
        <p:spPr>
          <a:xfrm>
            <a:off x="609600" y="1600201"/>
            <a:ext cx="10972800" cy="4983161"/>
          </a:xfrm>
        </p:spPr>
        <p:txBody>
          <a:bodyPr>
            <a:normAutofit/>
          </a:bodyPr>
          <a:lstStyle/>
          <a:p>
            <a:r>
              <a:rPr lang="en-US" dirty="0"/>
              <a:t>4. The Robinson-Patman Act (1936)</a:t>
            </a:r>
          </a:p>
          <a:p>
            <a:pPr lvl="1"/>
            <a:r>
              <a:rPr lang="en-US" dirty="0"/>
              <a:t>Sen. </a:t>
            </a:r>
            <a:r>
              <a:rPr lang="en-US" dirty="0" err="1"/>
              <a:t>Rpt</a:t>
            </a:r>
            <a:r>
              <a:rPr lang="en-US" dirty="0"/>
              <a:t>: Clayton Act “too restrictive, in requiring a showing of general injury to competitive conditions.” By contrast, RPA required only “injury to the competitor victimized by the discrimination.”</a:t>
            </a:r>
          </a:p>
          <a:p>
            <a:pPr lvl="1"/>
            <a:r>
              <a:rPr lang="en-US" dirty="0"/>
              <a:t>No inquiry into market power, nor proof of any market impact such as higher prices or reduced output</a:t>
            </a:r>
          </a:p>
          <a:p>
            <a:pPr lvl="1"/>
            <a:r>
              <a:rPr lang="en-US" dirty="0"/>
              <a:t>War on economies of scale: </a:t>
            </a:r>
            <a:r>
              <a:rPr lang="en-US" i="1" dirty="0"/>
              <a:t>Morton</a:t>
            </a:r>
            <a:r>
              <a:rPr lang="en-US" dirty="0"/>
              <a:t> </a:t>
            </a:r>
            <a:r>
              <a:rPr lang="en-US" i="1" dirty="0"/>
              <a:t>Salt</a:t>
            </a:r>
            <a:r>
              <a:rPr lang="en-US" dirty="0"/>
              <a:t>: discounts must be “functionally available” to all buyers (language not in statute)</a:t>
            </a:r>
          </a:p>
          <a:p>
            <a:pPr lvl="1"/>
            <a:r>
              <a:rPr lang="en-US" dirty="0"/>
              <a:t>Already in 1930s, lower income customers, those most harmed by RPA, were heavy chain store users</a:t>
            </a:r>
          </a:p>
          <a:p>
            <a:pPr marL="400050" lvl="1" indent="0">
              <a:buNone/>
            </a:pPr>
            <a:endParaRPr lang="en-US" dirty="0"/>
          </a:p>
        </p:txBody>
      </p:sp>
    </p:spTree>
    <p:extLst>
      <p:ext uri="{BB962C8B-B14F-4D97-AF65-F5344CB8AC3E}">
        <p14:creationId xmlns:p14="http://schemas.microsoft.com/office/powerpoint/2010/main" val="172663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0F92-9C43-C2E9-8819-484E894C1046}"/>
              </a:ext>
            </a:extLst>
          </p:cNvPr>
          <p:cNvSpPr>
            <a:spLocks noGrp="1"/>
          </p:cNvSpPr>
          <p:nvPr>
            <p:ph type="title"/>
          </p:nvPr>
        </p:nvSpPr>
        <p:spPr>
          <a:solidFill>
            <a:schemeClr val="accent2">
              <a:lumMod val="40000"/>
              <a:lumOff val="60000"/>
            </a:schemeClr>
          </a:solidFill>
        </p:spPr>
        <p:txBody>
          <a:bodyPr/>
          <a:lstStyle/>
          <a:p>
            <a:r>
              <a:rPr lang="en-US" dirty="0"/>
              <a:t>Competition and the Chains</a:t>
            </a:r>
          </a:p>
        </p:txBody>
      </p:sp>
      <p:sp>
        <p:nvSpPr>
          <p:cNvPr id="3" name="Content Placeholder 2">
            <a:extLst>
              <a:ext uri="{FF2B5EF4-FFF2-40B4-BE49-F238E27FC236}">
                <a16:creationId xmlns:a16="http://schemas.microsoft.com/office/drawing/2014/main" id="{B20C4794-AC11-BBEB-F07C-9CFF8672EBEE}"/>
              </a:ext>
            </a:extLst>
          </p:cNvPr>
          <p:cNvSpPr>
            <a:spLocks noGrp="1"/>
          </p:cNvSpPr>
          <p:nvPr>
            <p:ph idx="1"/>
          </p:nvPr>
        </p:nvSpPr>
        <p:spPr>
          <a:solidFill>
            <a:schemeClr val="accent2">
              <a:lumMod val="40000"/>
              <a:lumOff val="60000"/>
            </a:schemeClr>
          </a:solidFill>
        </p:spPr>
        <p:txBody>
          <a:bodyPr>
            <a:normAutofit fontScale="92500"/>
          </a:bodyPr>
          <a:lstStyle/>
          <a:p>
            <a:r>
              <a:rPr lang="en-US" dirty="0"/>
              <a:t>U.S. Chains were/are large firms but in competitive markets</a:t>
            </a:r>
          </a:p>
          <a:p>
            <a:r>
              <a:rPr lang="en-US" dirty="0"/>
              <a:t>A&amp;P in 1930: market share about 20%; today, Walmart is about 22% (groceries); </a:t>
            </a:r>
            <a:r>
              <a:rPr lang="en-US"/>
              <a:t>groceries: fiercely </a:t>
            </a:r>
            <a:r>
              <a:rPr lang="en-US" dirty="0"/>
              <a:t>competitive, with low margins.</a:t>
            </a:r>
          </a:p>
          <a:p>
            <a:r>
              <a:rPr lang="en-US" dirty="0"/>
              <a:t>Independents are injured even more by chain competition than by chain monopoly</a:t>
            </a:r>
          </a:p>
          <a:p>
            <a:pPr lvl="1">
              <a:buFont typeface="Wingdings" panose="05000000000000000000" pitchFamily="2" charset="2"/>
              <a:buChar char="§"/>
            </a:pPr>
            <a:r>
              <a:rPr lang="en-US" dirty="0"/>
              <a:t>A dominant chain would charge a “limit” price, earning high returns while independent rivals operate as a competitive “fringe”</a:t>
            </a:r>
          </a:p>
          <a:p>
            <a:pPr lvl="1">
              <a:buFont typeface="Wingdings" panose="05000000000000000000" pitchFamily="2" charset="2"/>
              <a:buChar char="§"/>
            </a:pPr>
            <a:r>
              <a:rPr lang="en-US" dirty="0"/>
              <a:t>Under competition, however, the chains drive prices to their own marginal costs, and have some of the lowest margins in the economy</a:t>
            </a:r>
          </a:p>
        </p:txBody>
      </p:sp>
    </p:spTree>
    <p:extLst>
      <p:ext uri="{BB962C8B-B14F-4D97-AF65-F5344CB8AC3E}">
        <p14:creationId xmlns:p14="http://schemas.microsoft.com/office/powerpoint/2010/main" val="179496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8DC6-5B24-A56A-40C3-8ECD69FD1B91}"/>
              </a:ext>
            </a:extLst>
          </p:cNvPr>
          <p:cNvSpPr>
            <a:spLocks noGrp="1"/>
          </p:cNvSpPr>
          <p:nvPr>
            <p:ph type="title"/>
          </p:nvPr>
        </p:nvSpPr>
        <p:spPr/>
        <p:txBody>
          <a:bodyPr>
            <a:normAutofit fontScale="90000"/>
          </a:bodyPr>
          <a:lstStyle/>
          <a:p>
            <a:r>
              <a:rPr lang="en-US" i="1" dirty="0"/>
              <a:t>Last Gasp of Anti-Chain Movement: Brown</a:t>
            </a:r>
            <a:r>
              <a:rPr lang="en-US" dirty="0"/>
              <a:t> </a:t>
            </a:r>
            <a:r>
              <a:rPr lang="en-US" i="1" dirty="0"/>
              <a:t>Shoe</a:t>
            </a:r>
            <a:r>
              <a:rPr lang="en-US" dirty="0"/>
              <a:t> Merger Decision (1962)</a:t>
            </a:r>
          </a:p>
        </p:txBody>
      </p:sp>
      <p:sp>
        <p:nvSpPr>
          <p:cNvPr id="3" name="Content Placeholder 2">
            <a:extLst>
              <a:ext uri="{FF2B5EF4-FFF2-40B4-BE49-F238E27FC236}">
                <a16:creationId xmlns:a16="http://schemas.microsoft.com/office/drawing/2014/main" id="{B2134665-1E60-AC71-03AA-637240CB804E}"/>
              </a:ext>
            </a:extLst>
          </p:cNvPr>
          <p:cNvSpPr>
            <a:spLocks noGrp="1"/>
          </p:cNvSpPr>
          <p:nvPr>
            <p:ph idx="1"/>
          </p:nvPr>
        </p:nvSpPr>
        <p:spPr>
          <a:xfrm>
            <a:off x="609600" y="1417638"/>
            <a:ext cx="10972800" cy="5440361"/>
          </a:xfrm>
        </p:spPr>
        <p:txBody>
          <a:bodyPr>
            <a:normAutofit fontScale="77500" lnSpcReduction="20000"/>
          </a:bodyPr>
          <a:lstStyle/>
          <a:p>
            <a:r>
              <a:rPr lang="en-US" dirty="0"/>
              <a:t>Condemned merger of two manufacturers/retailers (Brown and Kinney); merger was both horizontal and vertical</a:t>
            </a:r>
          </a:p>
          <a:p>
            <a:pPr lvl="1"/>
            <a:r>
              <a:rPr lang="en-US" b="1" dirty="0"/>
              <a:t>A “significant aspect of this merger is that it creates a large national chain which is integrated with a manufacturing operation. The retail outlets of integrated companies, by eliminating wholesalers and by increasing the volume of purchases from the manufacturing division of the enterprise, can market their own brands at prices below those of competing independent retailers.”  </a:t>
            </a:r>
            <a:r>
              <a:rPr lang="en-US" i="1" dirty="0"/>
              <a:t>Brown</a:t>
            </a:r>
            <a:r>
              <a:rPr lang="en-US" dirty="0"/>
              <a:t> </a:t>
            </a:r>
            <a:r>
              <a:rPr lang="en-US" i="1" dirty="0"/>
              <a:t>Shoe</a:t>
            </a:r>
            <a:r>
              <a:rPr lang="en-US" dirty="0"/>
              <a:t>, 370 U.S. at 344.</a:t>
            </a:r>
          </a:p>
          <a:p>
            <a:pPr>
              <a:buFont typeface="Arial" panose="020B0604020202020204" pitchFamily="34" charset="0"/>
              <a:buChar char="•"/>
            </a:pPr>
            <a:r>
              <a:rPr lang="en-US" dirty="0"/>
              <a:t>Identified as the unlawful “harm” that the merger enabled the firm to offer “lower prices or higher quality for the same price.”</a:t>
            </a:r>
          </a:p>
          <a:p>
            <a:pPr marL="457200" lvl="1" indent="0">
              <a:buNone/>
            </a:pPr>
            <a:r>
              <a:rPr lang="en-US" sz="3600" b="1" i="1" dirty="0"/>
              <a:t>Brown</a:t>
            </a:r>
            <a:r>
              <a:rPr lang="en-US" sz="3600" b="1" dirty="0"/>
              <a:t> </a:t>
            </a:r>
            <a:r>
              <a:rPr lang="en-US" sz="3600" b="1" i="1" dirty="0"/>
              <a:t>Shoe</a:t>
            </a:r>
            <a:r>
              <a:rPr lang="en-US" sz="3600" b="1" dirty="0"/>
              <a:t> became poster child for furthering wasteful production and distribution methods in the name of competition.</a:t>
            </a:r>
            <a:endParaRPr lang="en-US" b="1" dirty="0"/>
          </a:p>
          <a:p>
            <a:r>
              <a:rPr lang="en-US" dirty="0"/>
              <a:t>Supreme Court corrected itself later, finding it “inimical” to antitrust goals to condemn a merger because it preserved competition (</a:t>
            </a:r>
            <a:r>
              <a:rPr lang="en-US" i="1" dirty="0"/>
              <a:t>Brunswick</a:t>
            </a:r>
            <a:r>
              <a:rPr lang="en-US" dirty="0"/>
              <a:t>, 1978) or led to a lower price (</a:t>
            </a:r>
            <a:r>
              <a:rPr lang="en-US" i="1" dirty="0"/>
              <a:t>Cargill</a:t>
            </a:r>
            <a:r>
              <a:rPr lang="en-US" dirty="0"/>
              <a:t>, 1986).</a:t>
            </a:r>
          </a:p>
        </p:txBody>
      </p:sp>
    </p:spTree>
    <p:extLst>
      <p:ext uri="{BB962C8B-B14F-4D97-AF65-F5344CB8AC3E}">
        <p14:creationId xmlns:p14="http://schemas.microsoft.com/office/powerpoint/2010/main" val="1484855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26760</TotalTime>
  <Words>2121</Words>
  <Application>Microsoft Office PowerPoint</Application>
  <PresentationFormat>Widescreen</PresentationFormat>
  <Paragraphs>172</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Garamond</vt:lpstr>
      <vt:lpstr>Helvetica</vt:lpstr>
      <vt:lpstr>Wingdings</vt:lpstr>
      <vt:lpstr>Office Theme</vt:lpstr>
      <vt:lpstr>Competition Law’s Controversy With Disruption</vt:lpstr>
      <vt:lpstr> Disruption: a Principal Driver of Innovation Has Competition Policy Been Unreasonably Hostile? </vt:lpstr>
      <vt:lpstr>Disruption I: Emergence of the Large Firm (1890-1920)</vt:lpstr>
      <vt:lpstr>Progressive Era &amp; Antitrust Goals: Small Firms v. High Output? </vt:lpstr>
      <vt:lpstr>Disruption II: Anti-Chain Store Movement and Antitrust’s Goals</vt:lpstr>
      <vt:lpstr>The Rise of Organized Distribution: Responses</vt:lpstr>
      <vt:lpstr>4-part Response to Chains, con’t</vt:lpstr>
      <vt:lpstr>Competition and the Chains</vt:lpstr>
      <vt:lpstr>Last Gasp of Anti-Chain Movement: Brown Shoe Merger Decision (1962)</vt:lpstr>
      <vt:lpstr>Disruption III: IBM Antitrust Litigation (1969-1982)</vt:lpstr>
      <vt:lpstr>IBM (pre-digital: 1930s &amp; 1940s) U.S. v. IBM (1936) Antitrust: Condemned Tying of Mechanical Culculator to Data Cards   </vt:lpstr>
      <vt:lpstr>Analog Computation from IBM (1936) to Enigma (World War II)</vt:lpstr>
      <vt:lpstr>ENIAC (publicly funded, 1945) – first digital processor; military use for calculating weapon trajectories; its speed prompted IBM to go digital</vt:lpstr>
      <vt:lpstr>IBM: digitization, miniaturization and consolidation IBM 7090 (1959) (from Dr. Strangelove (1964, Peter Sellers)</vt:lpstr>
      <vt:lpstr>The Revolutionary IBM system/360 (1964+)</vt:lpstr>
      <vt:lpstr>United States v. IBM (1969-1982) (response to IBM’s digital advances)</vt:lpstr>
      <vt:lpstr>IBM random access digital memory (1965-2026)</vt:lpstr>
      <vt:lpstr>IBM PC (1981) (everything consolidated into one box except storage (floppy drives), monitor, and keyboard)</vt:lpstr>
      <vt:lpstr>Disruption IV: Attack on Big Tech Worldwide Retail Growth: total vs. e-commerce</vt:lpstr>
      <vt:lpstr>Competition Policy &amp; Big Tech: IBM Repeated?</vt:lpstr>
      <vt:lpstr>Public Big Tech Antitrust Litigation: A U.S. Perspective</vt:lpstr>
      <vt:lpstr>          THE END</vt:lpstr>
      <vt:lpstr>“Price” vs. “Market Power”*  (falling costs increase market power -- both Progressive Era and today)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Herbert Hovenkamp</dc:creator>
  <cp:keywords/>
  <dc:description>generated using python-pptx</dc:description>
  <cp:lastModifiedBy>Dunja Simunic Mehdin</cp:lastModifiedBy>
  <cp:revision>59</cp:revision>
  <dcterms:created xsi:type="dcterms:W3CDTF">2013-01-27T09:14:16Z</dcterms:created>
  <dcterms:modified xsi:type="dcterms:W3CDTF">2026-05-11T07:28:58Z</dcterms:modified>
  <cp:category/>
</cp:coreProperties>
</file>