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sldIdLst>
    <p:sldId id="532" r:id="rId2"/>
    <p:sldId id="521" r:id="rId3"/>
    <p:sldId id="1295" r:id="rId4"/>
    <p:sldId id="1294" r:id="rId5"/>
    <p:sldId id="1292" r:id="rId6"/>
    <p:sldId id="420" r:id="rId7"/>
    <p:sldId id="1291" r:id="rId8"/>
    <p:sldId id="461" r:id="rId9"/>
    <p:sldId id="534" r:id="rId10"/>
    <p:sldId id="514" r:id="rId11"/>
    <p:sldId id="1300" r:id="rId12"/>
    <p:sldId id="360" r:id="rId13"/>
    <p:sldId id="1296" r:id="rId14"/>
    <p:sldId id="1301" r:id="rId15"/>
    <p:sldId id="389" r:id="rId16"/>
    <p:sldId id="303" r:id="rId17"/>
    <p:sldId id="522" r:id="rId18"/>
    <p:sldId id="257" r:id="rId19"/>
    <p:sldId id="394" r:id="rId20"/>
    <p:sldId id="415" r:id="rId21"/>
    <p:sldId id="1299" r:id="rId22"/>
    <p:sldId id="540" r:id="rId23"/>
    <p:sldId id="363" r:id="rId24"/>
    <p:sldId id="276" r:id="rId25"/>
    <p:sldId id="1298" r:id="rId26"/>
    <p:sldId id="533" r:id="rId27"/>
    <p:sldId id="342" r:id="rId28"/>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701" autoAdjust="0"/>
    <p:restoredTop sz="94660"/>
  </p:normalViewPr>
  <p:slideViewPr>
    <p:cSldViewPr snapToGrid="0">
      <p:cViewPr varScale="1">
        <p:scale>
          <a:sx n="74" d="100"/>
          <a:sy n="74" d="100"/>
        </p:scale>
        <p:origin x="272" y="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6ABA5D3-46FD-4B8F-AE09-7C6D5EC8729A}" type="datetimeFigureOut">
              <a:rPr lang="fr-FR" smtClean="0"/>
              <a:t>12/05/2026</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892C3CB-B9C3-479A-9D78-4B1560493D93}" type="slidenum">
              <a:rPr lang="fr-FR" smtClean="0"/>
              <a:t>‹#›</a:t>
            </a:fld>
            <a:endParaRPr lang="fr-FR"/>
          </a:p>
        </p:txBody>
      </p:sp>
    </p:spTree>
    <p:extLst>
      <p:ext uri="{BB962C8B-B14F-4D97-AF65-F5344CB8AC3E}">
        <p14:creationId xmlns:p14="http://schemas.microsoft.com/office/powerpoint/2010/main" val="22361220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0"/>
        <p:cNvGrpSpPr/>
        <p:nvPr/>
      </p:nvGrpSpPr>
      <p:grpSpPr>
        <a:xfrm>
          <a:off x="0" y="0"/>
          <a:ext cx="0" cy="0"/>
          <a:chOff x="0" y="0"/>
          <a:chExt cx="0" cy="0"/>
        </a:xfrm>
      </p:grpSpPr>
      <p:sp>
        <p:nvSpPr>
          <p:cNvPr id="671" name="Google Shape;671;gd513fce926_0_0:notes"/>
          <p:cNvSpPr txBox="1">
            <a:spLocks noGrp="1"/>
          </p:cNvSpPr>
          <p:nvPr>
            <p:ph type="body" idx="1"/>
          </p:nvPr>
        </p:nvSpPr>
        <p:spPr>
          <a:xfrm>
            <a:off x="681197" y="4722694"/>
            <a:ext cx="5449500" cy="44742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672" name="Google Shape;672;gd513fce926_0_0:notes"/>
          <p:cNvSpPr>
            <a:spLocks noGrp="1" noRot="1" noChangeAspect="1"/>
          </p:cNvSpPr>
          <p:nvPr>
            <p:ph type="sldImg" idx="2"/>
          </p:nvPr>
        </p:nvSpPr>
        <p:spPr>
          <a:xfrm>
            <a:off x="93663" y="746125"/>
            <a:ext cx="6624637" cy="372745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49648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E53819D-B291-420B-97E5-280AB9C28F6C}"/>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E0B2C426-597C-4EE6-937E-C0888993610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4848ADF1-CE3E-48CA-A710-8E4CC884EB1B}"/>
              </a:ext>
            </a:extLst>
          </p:cNvPr>
          <p:cNvSpPr>
            <a:spLocks noGrp="1"/>
          </p:cNvSpPr>
          <p:nvPr>
            <p:ph type="dt" sz="half" idx="10"/>
          </p:nvPr>
        </p:nvSpPr>
        <p:spPr/>
        <p:txBody>
          <a:bodyPr/>
          <a:lstStyle/>
          <a:p>
            <a:fld id="{AE6D2BDD-2455-4FD7-B44F-A57E43267FF1}" type="datetime1">
              <a:rPr lang="fr-FR" smtClean="0"/>
              <a:t>12/05/2026</a:t>
            </a:fld>
            <a:endParaRPr lang="fr-FR"/>
          </a:p>
        </p:txBody>
      </p:sp>
      <p:sp>
        <p:nvSpPr>
          <p:cNvPr id="5" name="Espace réservé du pied de page 4">
            <a:extLst>
              <a:ext uri="{FF2B5EF4-FFF2-40B4-BE49-F238E27FC236}">
                <a16:creationId xmlns:a16="http://schemas.microsoft.com/office/drawing/2014/main" id="{52876DEF-8D84-4965-A360-69CB1983B0C3}"/>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1D023F6B-544C-4EF8-807F-95EE9FD64DAB}"/>
              </a:ext>
            </a:extLst>
          </p:cNvPr>
          <p:cNvSpPr>
            <a:spLocks noGrp="1"/>
          </p:cNvSpPr>
          <p:nvPr>
            <p:ph type="sldNum" sz="quarter" idx="12"/>
          </p:nvPr>
        </p:nvSpPr>
        <p:spPr/>
        <p:txBody>
          <a:bodyPr/>
          <a:lstStyle/>
          <a:p>
            <a:fld id="{4588B825-6EA1-4615-A248-015C011E9CD5}" type="slidenum">
              <a:rPr lang="fr-FR" smtClean="0"/>
              <a:t>‹#›</a:t>
            </a:fld>
            <a:endParaRPr lang="fr-FR"/>
          </a:p>
        </p:txBody>
      </p:sp>
    </p:spTree>
    <p:extLst>
      <p:ext uri="{BB962C8B-B14F-4D97-AF65-F5344CB8AC3E}">
        <p14:creationId xmlns:p14="http://schemas.microsoft.com/office/powerpoint/2010/main" val="2691105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AF47DB-D526-462C-B218-1FC6F9EC23DA}"/>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A624F5F7-8673-4FAF-8242-6B3B7AD460A8}"/>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156C281F-324A-4B1B-BBAF-B0BF4A1CA634}"/>
              </a:ext>
            </a:extLst>
          </p:cNvPr>
          <p:cNvSpPr>
            <a:spLocks noGrp="1"/>
          </p:cNvSpPr>
          <p:nvPr>
            <p:ph type="dt" sz="half" idx="10"/>
          </p:nvPr>
        </p:nvSpPr>
        <p:spPr/>
        <p:txBody>
          <a:bodyPr/>
          <a:lstStyle/>
          <a:p>
            <a:fld id="{1BE579E4-52D9-43E0-B658-89D18F343AF7}" type="datetime1">
              <a:rPr lang="fr-FR" smtClean="0"/>
              <a:t>12/05/2026</a:t>
            </a:fld>
            <a:endParaRPr lang="fr-FR"/>
          </a:p>
        </p:txBody>
      </p:sp>
      <p:sp>
        <p:nvSpPr>
          <p:cNvPr id="5" name="Espace réservé du pied de page 4">
            <a:extLst>
              <a:ext uri="{FF2B5EF4-FFF2-40B4-BE49-F238E27FC236}">
                <a16:creationId xmlns:a16="http://schemas.microsoft.com/office/drawing/2014/main" id="{8315EC00-2B66-44FA-B03A-2EFF375423E1}"/>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45466EC5-3509-41FD-BA1F-09B5F4D96F76}"/>
              </a:ext>
            </a:extLst>
          </p:cNvPr>
          <p:cNvSpPr>
            <a:spLocks noGrp="1"/>
          </p:cNvSpPr>
          <p:nvPr>
            <p:ph type="sldNum" sz="quarter" idx="12"/>
          </p:nvPr>
        </p:nvSpPr>
        <p:spPr/>
        <p:txBody>
          <a:bodyPr/>
          <a:lstStyle/>
          <a:p>
            <a:fld id="{4588B825-6EA1-4615-A248-015C011E9CD5}" type="slidenum">
              <a:rPr lang="fr-FR" smtClean="0"/>
              <a:t>‹#›</a:t>
            </a:fld>
            <a:endParaRPr lang="fr-FR"/>
          </a:p>
        </p:txBody>
      </p:sp>
    </p:spTree>
    <p:extLst>
      <p:ext uri="{BB962C8B-B14F-4D97-AF65-F5344CB8AC3E}">
        <p14:creationId xmlns:p14="http://schemas.microsoft.com/office/powerpoint/2010/main" val="35195699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29E2890B-D0AE-4DCC-BE69-AF51EAD083FC}"/>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BFFF062B-E79C-49D9-8283-BB3489913593}"/>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1BE9513C-D6DF-4095-992E-44F8C3446296}"/>
              </a:ext>
            </a:extLst>
          </p:cNvPr>
          <p:cNvSpPr>
            <a:spLocks noGrp="1"/>
          </p:cNvSpPr>
          <p:nvPr>
            <p:ph type="dt" sz="half" idx="10"/>
          </p:nvPr>
        </p:nvSpPr>
        <p:spPr/>
        <p:txBody>
          <a:bodyPr/>
          <a:lstStyle/>
          <a:p>
            <a:fld id="{3E8F162D-94C7-4919-A061-0DB1D4433797}" type="datetime1">
              <a:rPr lang="fr-FR" smtClean="0"/>
              <a:t>12/05/2026</a:t>
            </a:fld>
            <a:endParaRPr lang="fr-FR"/>
          </a:p>
        </p:txBody>
      </p:sp>
      <p:sp>
        <p:nvSpPr>
          <p:cNvPr id="5" name="Espace réservé du pied de page 4">
            <a:extLst>
              <a:ext uri="{FF2B5EF4-FFF2-40B4-BE49-F238E27FC236}">
                <a16:creationId xmlns:a16="http://schemas.microsoft.com/office/drawing/2014/main" id="{4C59B3DD-AFA5-4CB6-B40D-6EBA10C06B35}"/>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36794D71-2480-44A6-95CD-6AC031E562E3}"/>
              </a:ext>
            </a:extLst>
          </p:cNvPr>
          <p:cNvSpPr>
            <a:spLocks noGrp="1"/>
          </p:cNvSpPr>
          <p:nvPr>
            <p:ph type="sldNum" sz="quarter" idx="12"/>
          </p:nvPr>
        </p:nvSpPr>
        <p:spPr/>
        <p:txBody>
          <a:bodyPr/>
          <a:lstStyle/>
          <a:p>
            <a:fld id="{4588B825-6EA1-4615-A248-015C011E9CD5}" type="slidenum">
              <a:rPr lang="fr-FR" smtClean="0"/>
              <a:t>‹#›</a:t>
            </a:fld>
            <a:endParaRPr lang="fr-FR"/>
          </a:p>
        </p:txBody>
      </p:sp>
    </p:spTree>
    <p:extLst>
      <p:ext uri="{BB962C8B-B14F-4D97-AF65-F5344CB8AC3E}">
        <p14:creationId xmlns:p14="http://schemas.microsoft.com/office/powerpoint/2010/main" val="26838157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6BD74B2-5B5B-46F0-B93F-7E5F8E9DF1D6}"/>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3546803E-3E9B-4F7F-9EC8-ACB94CD54F76}"/>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3757F9B6-F8F9-4AF5-9580-A571BACCCB30}"/>
              </a:ext>
            </a:extLst>
          </p:cNvPr>
          <p:cNvSpPr>
            <a:spLocks noGrp="1"/>
          </p:cNvSpPr>
          <p:nvPr>
            <p:ph type="dt" sz="half" idx="10"/>
          </p:nvPr>
        </p:nvSpPr>
        <p:spPr/>
        <p:txBody>
          <a:bodyPr/>
          <a:lstStyle/>
          <a:p>
            <a:fld id="{3CBDFDB5-EC74-4515-8566-18245F3D7047}" type="datetime1">
              <a:rPr lang="fr-FR" smtClean="0"/>
              <a:t>12/05/2026</a:t>
            </a:fld>
            <a:endParaRPr lang="fr-FR"/>
          </a:p>
        </p:txBody>
      </p:sp>
      <p:sp>
        <p:nvSpPr>
          <p:cNvPr id="5" name="Espace réservé du pied de page 4">
            <a:extLst>
              <a:ext uri="{FF2B5EF4-FFF2-40B4-BE49-F238E27FC236}">
                <a16:creationId xmlns:a16="http://schemas.microsoft.com/office/drawing/2014/main" id="{EEF69D09-1436-487E-856C-2DD9018FCC78}"/>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0F78C3D7-5EF8-4E76-9DC9-C143675A698C}"/>
              </a:ext>
            </a:extLst>
          </p:cNvPr>
          <p:cNvSpPr>
            <a:spLocks noGrp="1"/>
          </p:cNvSpPr>
          <p:nvPr>
            <p:ph type="sldNum" sz="quarter" idx="12"/>
          </p:nvPr>
        </p:nvSpPr>
        <p:spPr/>
        <p:txBody>
          <a:bodyPr/>
          <a:lstStyle/>
          <a:p>
            <a:fld id="{4588B825-6EA1-4615-A248-015C011E9CD5}" type="slidenum">
              <a:rPr lang="fr-FR" smtClean="0"/>
              <a:t>‹#›</a:t>
            </a:fld>
            <a:endParaRPr lang="fr-FR"/>
          </a:p>
        </p:txBody>
      </p:sp>
    </p:spTree>
    <p:extLst>
      <p:ext uri="{BB962C8B-B14F-4D97-AF65-F5344CB8AC3E}">
        <p14:creationId xmlns:p14="http://schemas.microsoft.com/office/powerpoint/2010/main" val="4061738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256C579-AD5B-4212-B6F8-649D76D686B5}"/>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7FA10F1C-A758-465E-A8DE-33A447365B8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CAB88398-10F3-4EC8-9C31-1380B73505E7}"/>
              </a:ext>
            </a:extLst>
          </p:cNvPr>
          <p:cNvSpPr>
            <a:spLocks noGrp="1"/>
          </p:cNvSpPr>
          <p:nvPr>
            <p:ph type="dt" sz="half" idx="10"/>
          </p:nvPr>
        </p:nvSpPr>
        <p:spPr/>
        <p:txBody>
          <a:bodyPr/>
          <a:lstStyle/>
          <a:p>
            <a:fld id="{33ED59B5-284A-4BE5-8EB8-24E7B4C80BDF}" type="datetime1">
              <a:rPr lang="fr-FR" smtClean="0"/>
              <a:t>12/05/2026</a:t>
            </a:fld>
            <a:endParaRPr lang="fr-FR"/>
          </a:p>
        </p:txBody>
      </p:sp>
      <p:sp>
        <p:nvSpPr>
          <p:cNvPr id="5" name="Espace réservé du pied de page 4">
            <a:extLst>
              <a:ext uri="{FF2B5EF4-FFF2-40B4-BE49-F238E27FC236}">
                <a16:creationId xmlns:a16="http://schemas.microsoft.com/office/drawing/2014/main" id="{BB200C7B-A99B-4190-9E5B-13484F0A5D48}"/>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D799B494-CA19-4AE5-A68E-14CF5BA7F790}"/>
              </a:ext>
            </a:extLst>
          </p:cNvPr>
          <p:cNvSpPr>
            <a:spLocks noGrp="1"/>
          </p:cNvSpPr>
          <p:nvPr>
            <p:ph type="sldNum" sz="quarter" idx="12"/>
          </p:nvPr>
        </p:nvSpPr>
        <p:spPr/>
        <p:txBody>
          <a:bodyPr/>
          <a:lstStyle/>
          <a:p>
            <a:fld id="{4588B825-6EA1-4615-A248-015C011E9CD5}" type="slidenum">
              <a:rPr lang="fr-FR" smtClean="0"/>
              <a:t>‹#›</a:t>
            </a:fld>
            <a:endParaRPr lang="fr-FR"/>
          </a:p>
        </p:txBody>
      </p:sp>
    </p:spTree>
    <p:extLst>
      <p:ext uri="{BB962C8B-B14F-4D97-AF65-F5344CB8AC3E}">
        <p14:creationId xmlns:p14="http://schemas.microsoft.com/office/powerpoint/2010/main" val="1695050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F0C3000-E267-425F-9410-24CE593C3C41}"/>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FFA8A243-6385-4D2A-BFBD-BFF4D714AD26}"/>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8F752891-8D02-4936-85F4-388674204EEF}"/>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6FC207F3-F4D7-4F47-B528-2055736E78AA}"/>
              </a:ext>
            </a:extLst>
          </p:cNvPr>
          <p:cNvSpPr>
            <a:spLocks noGrp="1"/>
          </p:cNvSpPr>
          <p:nvPr>
            <p:ph type="dt" sz="half" idx="10"/>
          </p:nvPr>
        </p:nvSpPr>
        <p:spPr/>
        <p:txBody>
          <a:bodyPr/>
          <a:lstStyle/>
          <a:p>
            <a:fld id="{D390A396-A314-4447-81AE-7BB4C107ED2D}" type="datetime1">
              <a:rPr lang="fr-FR" smtClean="0"/>
              <a:t>12/05/2026</a:t>
            </a:fld>
            <a:endParaRPr lang="fr-FR"/>
          </a:p>
        </p:txBody>
      </p:sp>
      <p:sp>
        <p:nvSpPr>
          <p:cNvPr id="6" name="Espace réservé du pied de page 5">
            <a:extLst>
              <a:ext uri="{FF2B5EF4-FFF2-40B4-BE49-F238E27FC236}">
                <a16:creationId xmlns:a16="http://schemas.microsoft.com/office/drawing/2014/main" id="{0627D866-1A32-40F3-B2FF-4756F1D75494}"/>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32CCADFB-6822-468C-97EA-3D21F5E7CCDE}"/>
              </a:ext>
            </a:extLst>
          </p:cNvPr>
          <p:cNvSpPr>
            <a:spLocks noGrp="1"/>
          </p:cNvSpPr>
          <p:nvPr>
            <p:ph type="sldNum" sz="quarter" idx="12"/>
          </p:nvPr>
        </p:nvSpPr>
        <p:spPr/>
        <p:txBody>
          <a:bodyPr/>
          <a:lstStyle/>
          <a:p>
            <a:fld id="{4588B825-6EA1-4615-A248-015C011E9CD5}" type="slidenum">
              <a:rPr lang="fr-FR" smtClean="0"/>
              <a:t>‹#›</a:t>
            </a:fld>
            <a:endParaRPr lang="fr-FR"/>
          </a:p>
        </p:txBody>
      </p:sp>
    </p:spTree>
    <p:extLst>
      <p:ext uri="{BB962C8B-B14F-4D97-AF65-F5344CB8AC3E}">
        <p14:creationId xmlns:p14="http://schemas.microsoft.com/office/powerpoint/2010/main" val="33918598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D21B9D1-17E2-4E4B-B184-879E3365BFEB}"/>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8BA3DBBE-A7BF-4A07-A7B4-46E47B0A39A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8095C8E8-9276-437A-9EEF-4563A7534457}"/>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F0C2ACDD-4475-4674-86AA-138A0C1C63C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F0E1CDB8-3568-4829-9E89-AC46C8DDCE73}"/>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9192CE3C-C89E-43CB-9741-A884D663D296}"/>
              </a:ext>
            </a:extLst>
          </p:cNvPr>
          <p:cNvSpPr>
            <a:spLocks noGrp="1"/>
          </p:cNvSpPr>
          <p:nvPr>
            <p:ph type="dt" sz="half" idx="10"/>
          </p:nvPr>
        </p:nvSpPr>
        <p:spPr/>
        <p:txBody>
          <a:bodyPr/>
          <a:lstStyle/>
          <a:p>
            <a:fld id="{DF5D467F-38BF-469E-8FB4-D1E5224CAA58}" type="datetime1">
              <a:rPr lang="fr-FR" smtClean="0"/>
              <a:t>12/05/2026</a:t>
            </a:fld>
            <a:endParaRPr lang="fr-FR"/>
          </a:p>
        </p:txBody>
      </p:sp>
      <p:sp>
        <p:nvSpPr>
          <p:cNvPr id="8" name="Espace réservé du pied de page 7">
            <a:extLst>
              <a:ext uri="{FF2B5EF4-FFF2-40B4-BE49-F238E27FC236}">
                <a16:creationId xmlns:a16="http://schemas.microsoft.com/office/drawing/2014/main" id="{32263EE8-3CD8-4A7C-9B5C-270BD8D75457}"/>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66B5DE72-B731-4C9B-989A-8E1C4EB6464E}"/>
              </a:ext>
            </a:extLst>
          </p:cNvPr>
          <p:cNvSpPr>
            <a:spLocks noGrp="1"/>
          </p:cNvSpPr>
          <p:nvPr>
            <p:ph type="sldNum" sz="quarter" idx="12"/>
          </p:nvPr>
        </p:nvSpPr>
        <p:spPr/>
        <p:txBody>
          <a:bodyPr/>
          <a:lstStyle/>
          <a:p>
            <a:fld id="{4588B825-6EA1-4615-A248-015C011E9CD5}" type="slidenum">
              <a:rPr lang="fr-FR" smtClean="0"/>
              <a:t>‹#›</a:t>
            </a:fld>
            <a:endParaRPr lang="fr-FR"/>
          </a:p>
        </p:txBody>
      </p:sp>
    </p:spTree>
    <p:extLst>
      <p:ext uri="{BB962C8B-B14F-4D97-AF65-F5344CB8AC3E}">
        <p14:creationId xmlns:p14="http://schemas.microsoft.com/office/powerpoint/2010/main" val="39539130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0B6C635-B9F9-4E59-A87F-40A9C2BCA452}"/>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65273C29-D968-4456-89C5-7D9701CBA553}"/>
              </a:ext>
            </a:extLst>
          </p:cNvPr>
          <p:cNvSpPr>
            <a:spLocks noGrp="1"/>
          </p:cNvSpPr>
          <p:nvPr>
            <p:ph type="dt" sz="half" idx="10"/>
          </p:nvPr>
        </p:nvSpPr>
        <p:spPr/>
        <p:txBody>
          <a:bodyPr/>
          <a:lstStyle/>
          <a:p>
            <a:fld id="{2D9AA82E-3D39-4879-B9D4-BE3FC4DD5479}" type="datetime1">
              <a:rPr lang="fr-FR" smtClean="0"/>
              <a:t>12/05/2026</a:t>
            </a:fld>
            <a:endParaRPr lang="fr-FR"/>
          </a:p>
        </p:txBody>
      </p:sp>
      <p:sp>
        <p:nvSpPr>
          <p:cNvPr id="4" name="Espace réservé du pied de page 3">
            <a:extLst>
              <a:ext uri="{FF2B5EF4-FFF2-40B4-BE49-F238E27FC236}">
                <a16:creationId xmlns:a16="http://schemas.microsoft.com/office/drawing/2014/main" id="{774419AE-BC6C-47E6-9849-8DD24386C31F}"/>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3B61F367-9013-4AD3-AEFD-23A12B28FA7D}"/>
              </a:ext>
            </a:extLst>
          </p:cNvPr>
          <p:cNvSpPr>
            <a:spLocks noGrp="1"/>
          </p:cNvSpPr>
          <p:nvPr>
            <p:ph type="sldNum" sz="quarter" idx="12"/>
          </p:nvPr>
        </p:nvSpPr>
        <p:spPr/>
        <p:txBody>
          <a:bodyPr/>
          <a:lstStyle/>
          <a:p>
            <a:fld id="{4588B825-6EA1-4615-A248-015C011E9CD5}" type="slidenum">
              <a:rPr lang="fr-FR" smtClean="0"/>
              <a:t>‹#›</a:t>
            </a:fld>
            <a:endParaRPr lang="fr-FR"/>
          </a:p>
        </p:txBody>
      </p:sp>
    </p:spTree>
    <p:extLst>
      <p:ext uri="{BB962C8B-B14F-4D97-AF65-F5344CB8AC3E}">
        <p14:creationId xmlns:p14="http://schemas.microsoft.com/office/powerpoint/2010/main" val="17421821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F2E3B2ED-B94E-459C-9B98-924E16F3037A}"/>
              </a:ext>
            </a:extLst>
          </p:cNvPr>
          <p:cNvSpPr>
            <a:spLocks noGrp="1"/>
          </p:cNvSpPr>
          <p:nvPr>
            <p:ph type="dt" sz="half" idx="10"/>
          </p:nvPr>
        </p:nvSpPr>
        <p:spPr/>
        <p:txBody>
          <a:bodyPr/>
          <a:lstStyle/>
          <a:p>
            <a:fld id="{45E648FD-45B6-4469-A9AA-96D263B2AE87}" type="datetime1">
              <a:rPr lang="fr-FR" smtClean="0"/>
              <a:t>12/05/2026</a:t>
            </a:fld>
            <a:endParaRPr lang="fr-FR"/>
          </a:p>
        </p:txBody>
      </p:sp>
      <p:sp>
        <p:nvSpPr>
          <p:cNvPr id="3" name="Espace réservé du pied de page 2">
            <a:extLst>
              <a:ext uri="{FF2B5EF4-FFF2-40B4-BE49-F238E27FC236}">
                <a16:creationId xmlns:a16="http://schemas.microsoft.com/office/drawing/2014/main" id="{688BBDB0-8C72-4683-AE45-477AC5346F12}"/>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1D297A38-EB93-4354-9F81-16521F8CF310}"/>
              </a:ext>
            </a:extLst>
          </p:cNvPr>
          <p:cNvSpPr>
            <a:spLocks noGrp="1"/>
          </p:cNvSpPr>
          <p:nvPr>
            <p:ph type="sldNum" sz="quarter" idx="12"/>
          </p:nvPr>
        </p:nvSpPr>
        <p:spPr/>
        <p:txBody>
          <a:bodyPr/>
          <a:lstStyle/>
          <a:p>
            <a:fld id="{4588B825-6EA1-4615-A248-015C011E9CD5}" type="slidenum">
              <a:rPr lang="fr-FR" smtClean="0"/>
              <a:t>‹#›</a:t>
            </a:fld>
            <a:endParaRPr lang="fr-FR"/>
          </a:p>
        </p:txBody>
      </p:sp>
    </p:spTree>
    <p:extLst>
      <p:ext uri="{BB962C8B-B14F-4D97-AF65-F5344CB8AC3E}">
        <p14:creationId xmlns:p14="http://schemas.microsoft.com/office/powerpoint/2010/main" val="10053860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DC88AB2-87B6-409B-9061-A329910D4559}"/>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3C49680B-0A10-4FA9-A2BD-9895C64B425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50CDB2EB-5155-4ADA-8C2C-62834DC63A9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7CC565EC-E462-4688-9A34-90959C5AA2E2}"/>
              </a:ext>
            </a:extLst>
          </p:cNvPr>
          <p:cNvSpPr>
            <a:spLocks noGrp="1"/>
          </p:cNvSpPr>
          <p:nvPr>
            <p:ph type="dt" sz="half" idx="10"/>
          </p:nvPr>
        </p:nvSpPr>
        <p:spPr/>
        <p:txBody>
          <a:bodyPr/>
          <a:lstStyle/>
          <a:p>
            <a:fld id="{1D6C7E7C-6B7A-4129-AD25-726001B0EF5D}" type="datetime1">
              <a:rPr lang="fr-FR" smtClean="0"/>
              <a:t>12/05/2026</a:t>
            </a:fld>
            <a:endParaRPr lang="fr-FR"/>
          </a:p>
        </p:txBody>
      </p:sp>
      <p:sp>
        <p:nvSpPr>
          <p:cNvPr id="6" name="Espace réservé du pied de page 5">
            <a:extLst>
              <a:ext uri="{FF2B5EF4-FFF2-40B4-BE49-F238E27FC236}">
                <a16:creationId xmlns:a16="http://schemas.microsoft.com/office/drawing/2014/main" id="{A5CF907F-49CA-4329-9DC9-7369D9D45148}"/>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1024333E-5151-4274-99EE-2A35852AF207}"/>
              </a:ext>
            </a:extLst>
          </p:cNvPr>
          <p:cNvSpPr>
            <a:spLocks noGrp="1"/>
          </p:cNvSpPr>
          <p:nvPr>
            <p:ph type="sldNum" sz="quarter" idx="12"/>
          </p:nvPr>
        </p:nvSpPr>
        <p:spPr/>
        <p:txBody>
          <a:bodyPr/>
          <a:lstStyle/>
          <a:p>
            <a:fld id="{4588B825-6EA1-4615-A248-015C011E9CD5}" type="slidenum">
              <a:rPr lang="fr-FR" smtClean="0"/>
              <a:t>‹#›</a:t>
            </a:fld>
            <a:endParaRPr lang="fr-FR"/>
          </a:p>
        </p:txBody>
      </p:sp>
    </p:spTree>
    <p:extLst>
      <p:ext uri="{BB962C8B-B14F-4D97-AF65-F5344CB8AC3E}">
        <p14:creationId xmlns:p14="http://schemas.microsoft.com/office/powerpoint/2010/main" val="36270510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485847E-D80B-4753-A87B-0E465CEA88D0}"/>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F7F47A69-751F-4695-975D-7992713E746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6507A4B2-62D5-46F2-ABDC-15FC9CE71AB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CE7F1E55-F582-45CD-B689-67AD119F3239}"/>
              </a:ext>
            </a:extLst>
          </p:cNvPr>
          <p:cNvSpPr>
            <a:spLocks noGrp="1"/>
          </p:cNvSpPr>
          <p:nvPr>
            <p:ph type="dt" sz="half" idx="10"/>
          </p:nvPr>
        </p:nvSpPr>
        <p:spPr/>
        <p:txBody>
          <a:bodyPr/>
          <a:lstStyle/>
          <a:p>
            <a:fld id="{776305E0-92EA-4470-B7A0-44B55260AA21}" type="datetime1">
              <a:rPr lang="fr-FR" smtClean="0"/>
              <a:t>12/05/2026</a:t>
            </a:fld>
            <a:endParaRPr lang="fr-FR"/>
          </a:p>
        </p:txBody>
      </p:sp>
      <p:sp>
        <p:nvSpPr>
          <p:cNvPr id="6" name="Espace réservé du pied de page 5">
            <a:extLst>
              <a:ext uri="{FF2B5EF4-FFF2-40B4-BE49-F238E27FC236}">
                <a16:creationId xmlns:a16="http://schemas.microsoft.com/office/drawing/2014/main" id="{2DC74717-25D8-4B87-BD44-4D5DF01131C1}"/>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A93D7DD1-F588-45DC-83EB-28BA16613EA4}"/>
              </a:ext>
            </a:extLst>
          </p:cNvPr>
          <p:cNvSpPr>
            <a:spLocks noGrp="1"/>
          </p:cNvSpPr>
          <p:nvPr>
            <p:ph type="sldNum" sz="quarter" idx="12"/>
          </p:nvPr>
        </p:nvSpPr>
        <p:spPr/>
        <p:txBody>
          <a:bodyPr/>
          <a:lstStyle/>
          <a:p>
            <a:fld id="{4588B825-6EA1-4615-A248-015C011E9CD5}" type="slidenum">
              <a:rPr lang="fr-FR" smtClean="0"/>
              <a:t>‹#›</a:t>
            </a:fld>
            <a:endParaRPr lang="fr-FR"/>
          </a:p>
        </p:txBody>
      </p:sp>
    </p:spTree>
    <p:extLst>
      <p:ext uri="{BB962C8B-B14F-4D97-AF65-F5344CB8AC3E}">
        <p14:creationId xmlns:p14="http://schemas.microsoft.com/office/powerpoint/2010/main" val="6979571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F6FDC5CB-8AD8-4CA5-823B-814F9040011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CEBF4071-B04B-4723-BEBA-305DE900ACC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052BB10F-88C2-4AC3-8E9A-3BFDDA53AAD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EBD4596-7F13-4275-86B9-2E4BC75E0B92}" type="datetime1">
              <a:rPr lang="fr-FR" smtClean="0"/>
              <a:t>12/05/2026</a:t>
            </a:fld>
            <a:endParaRPr lang="fr-FR"/>
          </a:p>
        </p:txBody>
      </p:sp>
      <p:sp>
        <p:nvSpPr>
          <p:cNvPr id="5" name="Espace réservé du pied de page 4">
            <a:extLst>
              <a:ext uri="{FF2B5EF4-FFF2-40B4-BE49-F238E27FC236}">
                <a16:creationId xmlns:a16="http://schemas.microsoft.com/office/drawing/2014/main" id="{136D0040-ED69-4280-ACCE-D50AB4E2FED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DA3D193A-86CF-4AD9-8C49-C848ED23ED4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588B825-6EA1-4615-A248-015C011E9CD5}" type="slidenum">
              <a:rPr lang="fr-FR" smtClean="0"/>
              <a:t>‹#›</a:t>
            </a:fld>
            <a:endParaRPr lang="fr-FR"/>
          </a:p>
        </p:txBody>
      </p:sp>
    </p:spTree>
    <p:extLst>
      <p:ext uri="{BB962C8B-B14F-4D97-AF65-F5344CB8AC3E}">
        <p14:creationId xmlns:p14="http://schemas.microsoft.com/office/powerpoint/2010/main" val="18539277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hyperlink" Target="https://scholarship.law.coiumbia.edu/facuIty_schoIarship/4701" TargetMode="External"/><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B8C4ECF-731C-4A20-B419-A974CB7B6C2C}"/>
              </a:ext>
            </a:extLst>
          </p:cNvPr>
          <p:cNvSpPr>
            <a:spLocks noGrp="1"/>
          </p:cNvSpPr>
          <p:nvPr>
            <p:ph type="title"/>
          </p:nvPr>
        </p:nvSpPr>
        <p:spPr/>
        <p:txBody>
          <a:bodyPr>
            <a:normAutofit/>
          </a:bodyPr>
          <a:lstStyle/>
          <a:p>
            <a:pPr algn="ctr"/>
            <a:r>
              <a:rPr lang="fr-FR" sz="3200" b="1" dirty="0" err="1">
                <a:solidFill>
                  <a:srgbClr val="FF0000"/>
                </a:solidFill>
                <a:latin typeface="Arial" panose="020B0604020202020204" pitchFamily="34" charset="0"/>
                <a:cs typeface="Arial" panose="020B0604020202020204" pitchFamily="34" charset="0"/>
              </a:rPr>
              <a:t>Competition</a:t>
            </a:r>
            <a:r>
              <a:rPr lang="fr-FR" sz="3200" b="1" dirty="0">
                <a:solidFill>
                  <a:srgbClr val="FF0000"/>
                </a:solidFill>
                <a:latin typeface="Arial" panose="020B0604020202020204" pitchFamily="34" charset="0"/>
                <a:cs typeface="Arial" panose="020B0604020202020204" pitchFamily="34" charset="0"/>
              </a:rPr>
              <a:t> </a:t>
            </a:r>
            <a:r>
              <a:rPr lang="fr-FR" sz="3200" b="1" dirty="0" err="1">
                <a:solidFill>
                  <a:srgbClr val="FF0000"/>
                </a:solidFill>
                <a:latin typeface="Arial" panose="020B0604020202020204" pitchFamily="34" charset="0"/>
                <a:cs typeface="Arial" panose="020B0604020202020204" pitchFamily="34" charset="0"/>
              </a:rPr>
              <a:t>law</a:t>
            </a:r>
            <a:r>
              <a:rPr lang="fr-FR" sz="3200" b="1" dirty="0">
                <a:solidFill>
                  <a:srgbClr val="FF0000"/>
                </a:solidFill>
                <a:latin typeface="Arial" panose="020B0604020202020204" pitchFamily="34" charset="0"/>
                <a:cs typeface="Arial" panose="020B0604020202020204" pitchFamily="34" charset="0"/>
              </a:rPr>
              <a:t> and Policy: </a:t>
            </a:r>
            <a:br>
              <a:rPr lang="fr-FR" sz="3200" b="1" dirty="0">
                <a:solidFill>
                  <a:srgbClr val="FF0000"/>
                </a:solidFill>
                <a:latin typeface="Arial" panose="020B0604020202020204" pitchFamily="34" charset="0"/>
                <a:cs typeface="Arial" panose="020B0604020202020204" pitchFamily="34" charset="0"/>
              </a:rPr>
            </a:br>
            <a:r>
              <a:rPr lang="fr-FR" sz="3200" b="1" dirty="0">
                <a:solidFill>
                  <a:srgbClr val="FF0000"/>
                </a:solidFill>
                <a:latin typeface="Arial" panose="020B0604020202020204" pitchFamily="34" charset="0"/>
                <a:cs typeface="Arial" panose="020B0604020202020204" pitchFamily="34" charset="0"/>
              </a:rPr>
              <a:t>21st Century Challenges </a:t>
            </a:r>
          </a:p>
        </p:txBody>
      </p:sp>
      <p:sp>
        <p:nvSpPr>
          <p:cNvPr id="4" name="ZoneTexte 3">
            <a:extLst>
              <a:ext uri="{FF2B5EF4-FFF2-40B4-BE49-F238E27FC236}">
                <a16:creationId xmlns:a16="http://schemas.microsoft.com/office/drawing/2014/main" id="{56C05785-1919-4F2D-A399-3B7B0B7C2F72}"/>
              </a:ext>
            </a:extLst>
          </p:cNvPr>
          <p:cNvSpPr txBox="1"/>
          <p:nvPr/>
        </p:nvSpPr>
        <p:spPr>
          <a:xfrm>
            <a:off x="3047308" y="4608036"/>
            <a:ext cx="6778336" cy="369332"/>
          </a:xfrm>
          <a:prstGeom prst="rect">
            <a:avLst/>
          </a:prstGeom>
          <a:noFill/>
        </p:spPr>
        <p:txBody>
          <a:bodyPr wrap="square">
            <a:spAutoFit/>
          </a:bodyPr>
          <a:lstStyle/>
          <a:p>
            <a:r>
              <a:rPr lang="fr-FR" dirty="0"/>
              <a:t> </a:t>
            </a:r>
          </a:p>
        </p:txBody>
      </p:sp>
      <p:sp>
        <p:nvSpPr>
          <p:cNvPr id="5" name="ZoneTexte 4">
            <a:extLst>
              <a:ext uri="{FF2B5EF4-FFF2-40B4-BE49-F238E27FC236}">
                <a16:creationId xmlns:a16="http://schemas.microsoft.com/office/drawing/2014/main" id="{DE0F0FD8-3793-45ED-BCAE-54240C856B30}"/>
              </a:ext>
            </a:extLst>
          </p:cNvPr>
          <p:cNvSpPr txBox="1"/>
          <p:nvPr/>
        </p:nvSpPr>
        <p:spPr>
          <a:xfrm>
            <a:off x="2528492" y="2687697"/>
            <a:ext cx="6323591" cy="923330"/>
          </a:xfrm>
          <a:prstGeom prst="rect">
            <a:avLst/>
          </a:prstGeom>
          <a:noFill/>
        </p:spPr>
        <p:txBody>
          <a:bodyPr wrap="none" rtlCol="0">
            <a:spAutoFit/>
          </a:bodyPr>
          <a:lstStyle/>
          <a:p>
            <a:pPr algn="ctr"/>
            <a:r>
              <a:rPr lang="fr-FR" dirty="0"/>
              <a:t>Frederic Jenny</a:t>
            </a:r>
          </a:p>
          <a:p>
            <a:pPr algn="ctr"/>
            <a:r>
              <a:rPr lang="fr-FR" dirty="0"/>
              <a:t>Professor </a:t>
            </a:r>
            <a:r>
              <a:rPr lang="fr-FR" dirty="0" err="1"/>
              <a:t>Emeritus</a:t>
            </a:r>
            <a:r>
              <a:rPr lang="fr-FR" dirty="0"/>
              <a:t> of </a:t>
            </a:r>
            <a:r>
              <a:rPr lang="fr-FR" dirty="0" err="1"/>
              <a:t>Economics</a:t>
            </a:r>
            <a:r>
              <a:rPr lang="fr-FR" dirty="0"/>
              <a:t> , ESSEC Business </a:t>
            </a:r>
            <a:r>
              <a:rPr lang="fr-FR" dirty="0" err="1"/>
              <a:t>School</a:t>
            </a:r>
            <a:r>
              <a:rPr lang="fr-FR" dirty="0"/>
              <a:t>, Paris</a:t>
            </a:r>
          </a:p>
          <a:p>
            <a:pPr algn="ctr"/>
            <a:r>
              <a:rPr lang="fr-FR" dirty="0"/>
              <a:t>Fernand Braudel </a:t>
            </a:r>
            <a:r>
              <a:rPr lang="fr-FR" dirty="0" err="1"/>
              <a:t>Fellow</a:t>
            </a:r>
            <a:r>
              <a:rPr lang="fr-FR" dirty="0"/>
              <a:t>, </a:t>
            </a:r>
            <a:r>
              <a:rPr lang="fr-FR" dirty="0" err="1"/>
              <a:t>European</a:t>
            </a:r>
            <a:r>
              <a:rPr lang="fr-FR" dirty="0"/>
              <a:t> </a:t>
            </a:r>
            <a:r>
              <a:rPr lang="fr-FR" dirty="0" err="1"/>
              <a:t>University</a:t>
            </a:r>
            <a:r>
              <a:rPr lang="fr-FR" dirty="0"/>
              <a:t> Institute, Florence</a:t>
            </a:r>
          </a:p>
        </p:txBody>
      </p:sp>
      <p:sp>
        <p:nvSpPr>
          <p:cNvPr id="3" name="ZoneTexte 2">
            <a:extLst>
              <a:ext uri="{FF2B5EF4-FFF2-40B4-BE49-F238E27FC236}">
                <a16:creationId xmlns:a16="http://schemas.microsoft.com/office/drawing/2014/main" id="{C51CDCF4-616C-4219-BCEA-7363C3A8A089}"/>
              </a:ext>
            </a:extLst>
          </p:cNvPr>
          <p:cNvSpPr txBox="1"/>
          <p:nvPr/>
        </p:nvSpPr>
        <p:spPr>
          <a:xfrm>
            <a:off x="1641222" y="4608036"/>
            <a:ext cx="8909555" cy="1200329"/>
          </a:xfrm>
          <a:prstGeom prst="rect">
            <a:avLst/>
          </a:prstGeom>
          <a:noFill/>
        </p:spPr>
        <p:txBody>
          <a:bodyPr wrap="none" rtlCol="0">
            <a:spAutoFit/>
          </a:bodyPr>
          <a:lstStyle/>
          <a:p>
            <a:pPr algn="l"/>
            <a:endParaRPr lang="fr-FR" sz="1800" b="0" i="0" u="none" strike="noStrike" baseline="0" dirty="0">
              <a:solidFill>
                <a:srgbClr val="000000"/>
              </a:solidFill>
              <a:latin typeface="Arial" panose="020B0604020202020204" pitchFamily="34" charset="0"/>
            </a:endParaRPr>
          </a:p>
          <a:p>
            <a:pPr algn="ctr"/>
            <a:r>
              <a:rPr lang="en-US" sz="1800" b="1" i="0" u="none" strike="noStrike" baseline="0" dirty="0">
                <a:solidFill>
                  <a:srgbClr val="000000"/>
                </a:solidFill>
                <a:latin typeface="Arial" panose="020B0604020202020204" pitchFamily="34" charset="0"/>
              </a:rPr>
              <a:t>MEET TO COMPETE-REPEAT,  COMPETITION LAW AND POLICY CONFERENCE</a:t>
            </a:r>
          </a:p>
          <a:p>
            <a:pPr algn="ctr"/>
            <a:r>
              <a:rPr lang="fi-FI" b="1" i="0" dirty="0">
                <a:solidFill>
                  <a:srgbClr val="222222"/>
                </a:solidFill>
                <a:effectLst/>
                <a:latin typeface="verdana" panose="020B0604030504040204" pitchFamily="34" charset="0"/>
              </a:rPr>
              <a:t>Opatija, Croatia, May 13 -15 2026</a:t>
            </a:r>
            <a:endParaRPr lang="en-US" sz="1800" b="1" i="0" u="none" strike="noStrike" baseline="0" dirty="0">
              <a:solidFill>
                <a:srgbClr val="000000"/>
              </a:solidFill>
              <a:latin typeface="Arial" panose="020B0604020202020204" pitchFamily="34" charset="0"/>
            </a:endParaRPr>
          </a:p>
          <a:p>
            <a:endParaRPr lang="fr-FR" sz="1800" b="1" i="0" u="none" strike="noStrike" baseline="0" dirty="0">
              <a:solidFill>
                <a:srgbClr val="000000"/>
              </a:solidFill>
              <a:latin typeface="Arial" panose="020B0604020202020204" pitchFamily="34" charset="0"/>
            </a:endParaRPr>
          </a:p>
        </p:txBody>
      </p:sp>
      <p:sp>
        <p:nvSpPr>
          <p:cNvPr id="6" name="Espace réservé du numéro de diapositive 5">
            <a:extLst>
              <a:ext uri="{FF2B5EF4-FFF2-40B4-BE49-F238E27FC236}">
                <a16:creationId xmlns:a16="http://schemas.microsoft.com/office/drawing/2014/main" id="{7923A670-1259-4A4D-B759-4EF28DC5F292}"/>
              </a:ext>
            </a:extLst>
          </p:cNvPr>
          <p:cNvSpPr>
            <a:spLocks noGrp="1"/>
          </p:cNvSpPr>
          <p:nvPr>
            <p:ph type="sldNum" sz="quarter" idx="12"/>
          </p:nvPr>
        </p:nvSpPr>
        <p:spPr/>
        <p:txBody>
          <a:bodyPr/>
          <a:lstStyle/>
          <a:p>
            <a:fld id="{4588B825-6EA1-4615-A248-015C011E9CD5}" type="slidenum">
              <a:rPr lang="fr-FR" smtClean="0"/>
              <a:t>1</a:t>
            </a:fld>
            <a:endParaRPr lang="fr-FR"/>
          </a:p>
        </p:txBody>
      </p:sp>
    </p:spTree>
    <p:extLst>
      <p:ext uri="{BB962C8B-B14F-4D97-AF65-F5344CB8AC3E}">
        <p14:creationId xmlns:p14="http://schemas.microsoft.com/office/powerpoint/2010/main" val="1252444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95500" y="385569"/>
            <a:ext cx="7886700" cy="994172"/>
          </a:xfrm>
        </p:spPr>
        <p:txBody>
          <a:bodyPr>
            <a:normAutofit/>
          </a:bodyPr>
          <a:lstStyle/>
          <a:p>
            <a:pPr algn="ctr"/>
            <a:r>
              <a:rPr lang="fr-FR" sz="3200" b="1" dirty="0" err="1">
                <a:solidFill>
                  <a:srgbClr val="C00000"/>
                </a:solidFill>
                <a:latin typeface="Arial" panose="020B0604020202020204" pitchFamily="34" charset="0"/>
                <a:cs typeface="Arial" panose="020B0604020202020204" pitchFamily="34" charset="0"/>
              </a:rPr>
              <a:t>Competition</a:t>
            </a:r>
            <a:r>
              <a:rPr lang="fr-FR" sz="3200" b="1" dirty="0">
                <a:solidFill>
                  <a:srgbClr val="C00000"/>
                </a:solidFill>
                <a:latin typeface="Arial" panose="020B0604020202020204" pitchFamily="34" charset="0"/>
                <a:cs typeface="Arial" panose="020B0604020202020204" pitchFamily="34" charset="0"/>
              </a:rPr>
              <a:t> For the </a:t>
            </a:r>
            <a:r>
              <a:rPr lang="fr-FR" sz="3200" b="1" dirty="0" err="1">
                <a:solidFill>
                  <a:srgbClr val="C00000"/>
                </a:solidFill>
                <a:latin typeface="Arial" panose="020B0604020202020204" pitchFamily="34" charset="0"/>
                <a:cs typeface="Arial" panose="020B0604020202020204" pitchFamily="34" charset="0"/>
              </a:rPr>
              <a:t>Market</a:t>
            </a:r>
            <a:r>
              <a:rPr lang="fr-FR" sz="3200" b="1" dirty="0">
                <a:solidFill>
                  <a:srgbClr val="C00000"/>
                </a:solidFill>
                <a:latin typeface="Arial" panose="020B0604020202020204" pitchFamily="34" charset="0"/>
                <a:cs typeface="Arial" panose="020B0604020202020204" pitchFamily="34" charset="0"/>
              </a:rPr>
              <a:t> </a:t>
            </a:r>
            <a:r>
              <a:rPr lang="fr-FR" sz="3200" b="1" dirty="0" err="1">
                <a:solidFill>
                  <a:srgbClr val="C00000"/>
                </a:solidFill>
                <a:latin typeface="Arial" panose="020B0604020202020204" pitchFamily="34" charset="0"/>
                <a:cs typeface="Arial" panose="020B0604020202020204" pitchFamily="34" charset="0"/>
              </a:rPr>
              <a:t>Instead</a:t>
            </a:r>
            <a:r>
              <a:rPr lang="fr-FR" sz="3200" b="1" dirty="0">
                <a:solidFill>
                  <a:srgbClr val="C00000"/>
                </a:solidFill>
                <a:latin typeface="Arial" panose="020B0604020202020204" pitchFamily="34" charset="0"/>
                <a:cs typeface="Arial" panose="020B0604020202020204" pitchFamily="34" charset="0"/>
              </a:rPr>
              <a:t> of </a:t>
            </a:r>
            <a:r>
              <a:rPr lang="fr-FR" sz="3200" b="1" dirty="0" err="1">
                <a:solidFill>
                  <a:srgbClr val="C00000"/>
                </a:solidFill>
                <a:latin typeface="Arial" panose="020B0604020202020204" pitchFamily="34" charset="0"/>
                <a:cs typeface="Arial" panose="020B0604020202020204" pitchFamily="34" charset="0"/>
              </a:rPr>
              <a:t>Competition</a:t>
            </a:r>
            <a:r>
              <a:rPr lang="fr-FR" sz="3200" b="1" dirty="0">
                <a:solidFill>
                  <a:srgbClr val="C00000"/>
                </a:solidFill>
                <a:latin typeface="Arial" panose="020B0604020202020204" pitchFamily="34" charset="0"/>
                <a:cs typeface="Arial" panose="020B0604020202020204" pitchFamily="34" charset="0"/>
              </a:rPr>
              <a:t> In the </a:t>
            </a:r>
            <a:r>
              <a:rPr lang="fr-FR" sz="3200" b="1" dirty="0" err="1">
                <a:solidFill>
                  <a:srgbClr val="C00000"/>
                </a:solidFill>
                <a:latin typeface="Arial" panose="020B0604020202020204" pitchFamily="34" charset="0"/>
                <a:cs typeface="Arial" panose="020B0604020202020204" pitchFamily="34" charset="0"/>
              </a:rPr>
              <a:t>Market</a:t>
            </a:r>
            <a:endParaRPr lang="fr-FR" sz="3200" b="1" dirty="0">
              <a:solidFill>
                <a:srgbClr val="C00000"/>
              </a:solidFill>
              <a:latin typeface="Arial" panose="020B0604020202020204" pitchFamily="34" charset="0"/>
              <a:cs typeface="Arial" panose="020B0604020202020204" pitchFamily="34" charset="0"/>
            </a:endParaRPr>
          </a:p>
        </p:txBody>
      </p:sp>
      <p:sp>
        <p:nvSpPr>
          <p:cNvPr id="3" name="Rectangle 2"/>
          <p:cNvSpPr/>
          <p:nvPr/>
        </p:nvSpPr>
        <p:spPr>
          <a:xfrm>
            <a:off x="1149531" y="2438977"/>
            <a:ext cx="10023566" cy="3624069"/>
          </a:xfrm>
          <a:prstGeom prst="rect">
            <a:avLst/>
          </a:prstGeom>
        </p:spPr>
        <p:txBody>
          <a:bodyPr wrap="square">
            <a:spAutoFit/>
          </a:bodyPr>
          <a:lstStyle/>
          <a:p>
            <a:r>
              <a:rPr lang="en-US" dirty="0">
                <a:cs typeface="Arial" panose="020B0604020202020204" pitchFamily="34" charset="0"/>
              </a:rPr>
              <a:t>Dominant platform can easily be overturned by an entrant or rival with </a:t>
            </a:r>
            <a:r>
              <a:rPr lang="en-US" b="1" dirty="0">
                <a:solidFill>
                  <a:srgbClr val="FF0000"/>
                </a:solidFill>
                <a:cs typeface="Arial" panose="020B0604020202020204" pitchFamily="34" charset="0"/>
              </a:rPr>
              <a:t>better technology</a:t>
            </a:r>
            <a:r>
              <a:rPr lang="en-US" dirty="0">
                <a:cs typeface="Arial" panose="020B0604020202020204" pitchFamily="34" charset="0"/>
              </a:rPr>
              <a:t>, </a:t>
            </a:r>
            <a:r>
              <a:rPr lang="en-US" b="1" dirty="0">
                <a:solidFill>
                  <a:srgbClr val="FF0000"/>
                </a:solidFill>
                <a:cs typeface="Arial" panose="020B0604020202020204" pitchFamily="34" charset="0"/>
              </a:rPr>
              <a:t>higher quality</a:t>
            </a:r>
            <a:r>
              <a:rPr lang="en-US" dirty="0">
                <a:cs typeface="Arial" panose="020B0604020202020204" pitchFamily="34" charset="0"/>
              </a:rPr>
              <a:t>, or a </a:t>
            </a:r>
            <a:r>
              <a:rPr lang="en-US" b="1" dirty="0">
                <a:solidFill>
                  <a:srgbClr val="FF0000"/>
                </a:solidFill>
                <a:cs typeface="Arial" panose="020B0604020202020204" pitchFamily="34" charset="0"/>
              </a:rPr>
              <a:t>different business model</a:t>
            </a:r>
            <a:r>
              <a:rPr lang="en-US" dirty="0">
                <a:cs typeface="Arial" panose="020B0604020202020204" pitchFamily="34" charset="0"/>
              </a:rPr>
              <a:t>.</a:t>
            </a:r>
          </a:p>
          <a:p>
            <a:endParaRPr lang="en-US" dirty="0">
              <a:cs typeface="Arial" panose="020B0604020202020204" pitchFamily="34" charset="0"/>
            </a:endParaRPr>
          </a:p>
          <a:p>
            <a:r>
              <a:rPr lang="en-US" dirty="0">
                <a:cs typeface="Arial" panose="020B0604020202020204" pitchFamily="34" charset="0"/>
              </a:rPr>
              <a:t> Ex  </a:t>
            </a:r>
            <a:r>
              <a:rPr lang="en-US" b="1" u="sng" dirty="0" err="1">
                <a:solidFill>
                  <a:srgbClr val="0070C0"/>
                </a:solidFill>
                <a:cs typeface="Arial" panose="020B0604020202020204" pitchFamily="34" charset="0"/>
              </a:rPr>
              <a:t>MySpace</a:t>
            </a:r>
            <a:r>
              <a:rPr lang="en-US" b="1" u="sng" dirty="0">
                <a:solidFill>
                  <a:srgbClr val="0070C0"/>
                </a:solidFill>
                <a:cs typeface="Arial" panose="020B0604020202020204" pitchFamily="34" charset="0"/>
              </a:rPr>
              <a:t> displaced by Facebook </a:t>
            </a:r>
            <a:r>
              <a:rPr lang="en-US" b="1" dirty="0">
                <a:solidFill>
                  <a:srgbClr val="0070C0"/>
                </a:solidFill>
                <a:cs typeface="Arial" panose="020B0604020202020204" pitchFamily="34" charset="0"/>
              </a:rPr>
              <a:t>as the dominant social media platform. </a:t>
            </a:r>
          </a:p>
          <a:p>
            <a:r>
              <a:rPr lang="en-US" b="1" dirty="0">
                <a:solidFill>
                  <a:srgbClr val="0070C0"/>
                </a:solidFill>
                <a:cs typeface="Arial" panose="020B0604020202020204" pitchFamily="34" charset="0"/>
              </a:rPr>
              <a:t>        With respect to Web browsers </a:t>
            </a:r>
            <a:r>
              <a:rPr lang="en-US" b="1" u="sng" dirty="0">
                <a:solidFill>
                  <a:srgbClr val="0070C0"/>
                </a:solidFill>
                <a:cs typeface="Arial" panose="020B0604020202020204" pitchFamily="34" charset="0"/>
              </a:rPr>
              <a:t>Netscape was crushed by Microsoft’s Internet  Explorer</a:t>
            </a:r>
            <a:r>
              <a:rPr lang="en-US" b="1" dirty="0">
                <a:solidFill>
                  <a:srgbClr val="0070C0"/>
                </a:solidFill>
                <a:cs typeface="Arial" panose="020B0604020202020204" pitchFamily="34" charset="0"/>
              </a:rPr>
              <a:t> which was </a:t>
            </a:r>
            <a:r>
              <a:rPr lang="en-US" b="1" u="sng" dirty="0">
                <a:solidFill>
                  <a:srgbClr val="0070C0"/>
                </a:solidFill>
                <a:cs typeface="Arial" panose="020B0604020202020204" pitchFamily="34" charset="0"/>
              </a:rPr>
              <a:t>eventually crushed by Google Chrome</a:t>
            </a:r>
            <a:r>
              <a:rPr lang="en-US" b="1" dirty="0">
                <a:solidFill>
                  <a:srgbClr val="0070C0"/>
                </a:solidFill>
                <a:cs typeface="Arial" panose="020B0604020202020204" pitchFamily="34" charset="0"/>
              </a:rPr>
              <a:t>; </a:t>
            </a:r>
          </a:p>
          <a:p>
            <a:r>
              <a:rPr lang="en-US" b="1" dirty="0">
                <a:solidFill>
                  <a:srgbClr val="0070C0"/>
                </a:solidFill>
                <a:cs typeface="Arial" panose="020B0604020202020204" pitchFamily="34" charset="0"/>
              </a:rPr>
              <a:t>        With respect to operating systems </a:t>
            </a:r>
            <a:r>
              <a:rPr lang="en-US" b="1" u="sng" dirty="0">
                <a:solidFill>
                  <a:srgbClr val="0070C0"/>
                </a:solidFill>
                <a:cs typeface="Arial" panose="020B0604020202020204" pitchFamily="34" charset="0"/>
              </a:rPr>
              <a:t>MS-DOS disappeared and was replaced by Windows</a:t>
            </a:r>
          </a:p>
          <a:p>
            <a:r>
              <a:rPr lang="en-US" b="1" dirty="0">
                <a:solidFill>
                  <a:srgbClr val="0070C0"/>
                </a:solidFill>
                <a:cs typeface="Arial" panose="020B0604020202020204" pitchFamily="34" charset="0"/>
              </a:rPr>
              <a:t>        With respect to mobile operating systems  </a:t>
            </a:r>
            <a:r>
              <a:rPr lang="en-US" b="1" u="sng" dirty="0">
                <a:solidFill>
                  <a:srgbClr val="0070C0"/>
                </a:solidFill>
                <a:cs typeface="Arial" panose="020B0604020202020204" pitchFamily="34" charset="0"/>
              </a:rPr>
              <a:t>Blackberry and Nokia lo disappeared and were replaced by Android and iOS</a:t>
            </a:r>
          </a:p>
          <a:p>
            <a:endParaRPr lang="en-US" dirty="0">
              <a:cs typeface="Arial" panose="020B0604020202020204" pitchFamily="34" charset="0"/>
            </a:endParaRPr>
          </a:p>
          <a:p>
            <a:r>
              <a:rPr lang="en-US" b="1" dirty="0">
                <a:solidFill>
                  <a:srgbClr val="FF0000"/>
                </a:solidFill>
                <a:cs typeface="Arial" panose="020B0604020202020204" pitchFamily="34" charset="0"/>
              </a:rPr>
              <a:t>The Schumpeterian process of innovation is  how competition occurs, particularly in technology markets through disruptive technological entry</a:t>
            </a:r>
          </a:p>
          <a:p>
            <a:endParaRPr lang="en-US" sz="1350" b="1" dirty="0">
              <a:solidFill>
                <a:srgbClr val="FF0000"/>
              </a:solidFill>
            </a:endParaRPr>
          </a:p>
        </p:txBody>
      </p:sp>
      <p:sp>
        <p:nvSpPr>
          <p:cNvPr id="4" name="Slide Number Placeholder 3"/>
          <p:cNvSpPr>
            <a:spLocks noGrp="1"/>
          </p:cNvSpPr>
          <p:nvPr>
            <p:ph type="sldNum" sz="quarter" idx="12"/>
          </p:nvPr>
        </p:nvSpPr>
        <p:spPr/>
        <p:txBody>
          <a:bodyPr/>
          <a:lstStyle/>
          <a:p>
            <a:fld id="{A6F9F119-AE29-46BB-B56C-4B9131FCD453}" type="slidenum">
              <a:rPr lang="fr-FR" smtClean="0"/>
              <a:t>10</a:t>
            </a:fld>
            <a:endParaRPr lang="fr-FR"/>
          </a:p>
        </p:txBody>
      </p:sp>
    </p:spTree>
    <p:extLst>
      <p:ext uri="{BB962C8B-B14F-4D97-AF65-F5344CB8AC3E}">
        <p14:creationId xmlns:p14="http://schemas.microsoft.com/office/powerpoint/2010/main" val="12251703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5B11257-5E56-4D19-8278-683FD28D2AEA}"/>
              </a:ext>
            </a:extLst>
          </p:cNvPr>
          <p:cNvSpPr>
            <a:spLocks noGrp="1"/>
          </p:cNvSpPr>
          <p:nvPr>
            <p:ph type="title"/>
          </p:nvPr>
        </p:nvSpPr>
        <p:spPr/>
        <p:txBody>
          <a:bodyPr>
            <a:normAutofit/>
          </a:bodyPr>
          <a:lstStyle/>
          <a:p>
            <a:pPr algn="ctr"/>
            <a:r>
              <a:rPr lang="en-US" sz="3200" b="1" dirty="0">
                <a:solidFill>
                  <a:srgbClr val="C00000"/>
                </a:solidFill>
                <a:latin typeface="Arial" panose="020B0604020202020204" pitchFamily="34" charset="0"/>
                <a:cs typeface="Arial" panose="020B0604020202020204" pitchFamily="34" charset="0"/>
              </a:rPr>
              <a:t>The Emergence of a New Approach Centered on Dynamic Anticompetitive Strategies</a:t>
            </a:r>
            <a:endParaRPr lang="fr-FR" sz="3200" b="1" dirty="0">
              <a:solidFill>
                <a:srgbClr val="C00000"/>
              </a:solidFill>
              <a:latin typeface="Arial" panose="020B0604020202020204" pitchFamily="34" charset="0"/>
              <a:cs typeface="Arial" panose="020B0604020202020204" pitchFamily="34" charset="0"/>
            </a:endParaRPr>
          </a:p>
        </p:txBody>
      </p:sp>
      <p:sp>
        <p:nvSpPr>
          <p:cNvPr id="3" name="Espace réservé du numéro de diapositive 2">
            <a:extLst>
              <a:ext uri="{FF2B5EF4-FFF2-40B4-BE49-F238E27FC236}">
                <a16:creationId xmlns:a16="http://schemas.microsoft.com/office/drawing/2014/main" id="{EE547464-BD81-4B99-9DD8-D9D514DF0C80}"/>
              </a:ext>
            </a:extLst>
          </p:cNvPr>
          <p:cNvSpPr>
            <a:spLocks noGrp="1"/>
          </p:cNvSpPr>
          <p:nvPr>
            <p:ph type="sldNum" sz="quarter" idx="12"/>
          </p:nvPr>
        </p:nvSpPr>
        <p:spPr/>
        <p:txBody>
          <a:bodyPr/>
          <a:lstStyle/>
          <a:p>
            <a:fld id="{4588B825-6EA1-4615-A248-015C011E9CD5}" type="slidenum">
              <a:rPr lang="fr-FR" smtClean="0"/>
              <a:t>11</a:t>
            </a:fld>
            <a:endParaRPr lang="fr-FR"/>
          </a:p>
        </p:txBody>
      </p:sp>
      <p:sp>
        <p:nvSpPr>
          <p:cNvPr id="5" name="ZoneTexte 4">
            <a:extLst>
              <a:ext uri="{FF2B5EF4-FFF2-40B4-BE49-F238E27FC236}">
                <a16:creationId xmlns:a16="http://schemas.microsoft.com/office/drawing/2014/main" id="{0771088F-AA53-47F7-A7F4-F936868E02A8}"/>
              </a:ext>
            </a:extLst>
          </p:cNvPr>
          <p:cNvSpPr txBox="1"/>
          <p:nvPr/>
        </p:nvSpPr>
        <p:spPr>
          <a:xfrm>
            <a:off x="175470" y="1878863"/>
            <a:ext cx="11353800" cy="4524315"/>
          </a:xfrm>
          <a:prstGeom prst="rect">
            <a:avLst/>
          </a:prstGeom>
          <a:noFill/>
        </p:spPr>
        <p:txBody>
          <a:bodyPr wrap="square">
            <a:spAutoFit/>
          </a:bodyPr>
          <a:lstStyle/>
          <a:p>
            <a:pPr marL="342900" indent="-342900" algn="just">
              <a:buAutoNum type="arabicParenR"/>
            </a:pPr>
            <a:r>
              <a:rPr kumimoji="0" lang="en-US" sz="1800" i="0" u="none" strike="noStrike" kern="1200" cap="none" spc="0" normalizeH="0" baseline="0" noProof="0" dirty="0">
                <a:ln>
                  <a:noFill/>
                </a:ln>
                <a:effectLst/>
                <a:uLnTx/>
                <a:uFillTx/>
                <a:ea typeface="+mn-ea"/>
                <a:cs typeface="Arial" panose="020B0604020202020204" pitchFamily="34" charset="0"/>
              </a:rPr>
              <a:t>Much of the </a:t>
            </a:r>
            <a:r>
              <a:rPr kumimoji="0" lang="en-US" sz="1800" b="1" i="0" u="none" strike="noStrike" kern="1200" cap="none" spc="0" normalizeH="0" baseline="0" noProof="0" dirty="0">
                <a:ln>
                  <a:noFill/>
                </a:ln>
                <a:solidFill>
                  <a:srgbClr val="FF0000"/>
                </a:solidFill>
                <a:effectLst/>
                <a:uLnTx/>
                <a:uFillTx/>
                <a:ea typeface="+mn-ea"/>
                <a:cs typeface="Arial" panose="020B0604020202020204" pitchFamily="34" charset="0"/>
              </a:rPr>
              <a:t>existing legislative framework pre-dates modern digital markets </a:t>
            </a:r>
            <a:r>
              <a:rPr kumimoji="0" lang="en-US" sz="1800" i="0" u="none" strike="noStrike" kern="1200" cap="none" spc="0" normalizeH="0" baseline="0" noProof="0" dirty="0">
                <a:ln>
                  <a:noFill/>
                </a:ln>
                <a:effectLst/>
                <a:uLnTx/>
                <a:uFillTx/>
                <a:ea typeface="+mn-ea"/>
                <a:cs typeface="Arial" panose="020B0604020202020204" pitchFamily="34" charset="0"/>
              </a:rPr>
              <a:t>and </a:t>
            </a:r>
            <a:r>
              <a:rPr kumimoji="0" lang="en-US" sz="1800" b="1" i="0" u="sng" strike="noStrike" kern="1200" cap="none" spc="0" normalizeH="0" baseline="0" noProof="0" dirty="0">
                <a:ln>
                  <a:noFill/>
                </a:ln>
                <a:solidFill>
                  <a:srgbClr val="FF0000"/>
                </a:solidFill>
                <a:effectLst/>
                <a:uLnTx/>
                <a:uFillTx/>
                <a:ea typeface="+mn-ea"/>
                <a:cs typeface="Arial" panose="020B0604020202020204" pitchFamily="34" charset="0"/>
              </a:rPr>
              <a:t>our experience has demonstrated particular challenges in applying this to these issues </a:t>
            </a:r>
            <a:r>
              <a:rPr kumimoji="0" lang="en-US" sz="1800" i="0" u="none" strike="noStrike" kern="1200" cap="none" spc="0" normalizeH="0" baseline="0" noProof="0" dirty="0">
                <a:ln>
                  <a:noFill/>
                </a:ln>
                <a:effectLst/>
                <a:uLnTx/>
                <a:uFillTx/>
                <a:ea typeface="+mn-ea"/>
                <a:cs typeface="Arial" panose="020B0604020202020204" pitchFamily="34" charset="0"/>
              </a:rPr>
              <a:t>(</a:t>
            </a:r>
            <a:r>
              <a:rPr lang="en-US" dirty="0">
                <a:cs typeface="Arial" panose="020B0604020202020204" pitchFamily="34" charset="0"/>
              </a:rPr>
              <a:t>CMA advice of the Digital Task Force to the UK Government</a:t>
            </a:r>
            <a:r>
              <a:rPr kumimoji="0" lang="en-US" sz="1800" i="0" u="none" strike="noStrike" kern="1200" cap="none" spc="0" normalizeH="0" baseline="0" noProof="0" dirty="0">
                <a:ln>
                  <a:noFill/>
                </a:ln>
                <a:effectLst/>
                <a:uLnTx/>
                <a:uFillTx/>
                <a:ea typeface="+mn-ea"/>
                <a:cs typeface="Arial" panose="020B0604020202020204" pitchFamily="34" charset="0"/>
              </a:rPr>
              <a:t>).</a:t>
            </a:r>
          </a:p>
          <a:p>
            <a:pPr marL="342900" indent="-342900" algn="just">
              <a:buAutoNum type="arabicParenR"/>
            </a:pPr>
            <a:endParaRPr kumimoji="0" lang="en-US" sz="1800" i="0" u="none" strike="noStrike" kern="1200" cap="none" spc="0" normalizeH="0" baseline="0" noProof="0" dirty="0">
              <a:ln>
                <a:noFill/>
              </a:ln>
              <a:effectLst/>
              <a:uLnTx/>
              <a:uFillTx/>
              <a:ea typeface="+mn-ea"/>
              <a:cs typeface="Arial" panose="020B0604020202020204" pitchFamily="34" charset="0"/>
            </a:endParaRPr>
          </a:p>
          <a:p>
            <a:pPr marL="342900" indent="-342900" algn="just">
              <a:buAutoNum type="arabicParenR"/>
            </a:pPr>
            <a:r>
              <a:rPr lang="en-US" dirty="0">
                <a:latin typeface="Calibri" panose="020F0502020204030204" pitchFamily="34" charset="0"/>
                <a:ea typeface="Calibri" panose="020F0502020204030204" pitchFamily="34" charset="0"/>
                <a:cs typeface="Calibri" panose="020F0502020204030204" pitchFamily="34" charset="0"/>
              </a:rPr>
              <a:t>“The </a:t>
            </a:r>
            <a:r>
              <a:rPr lang="en-US" b="1" dirty="0">
                <a:solidFill>
                  <a:srgbClr val="FF0000"/>
                </a:solidFill>
                <a:latin typeface="Calibri" panose="020F0502020204030204" pitchFamily="34" charset="0"/>
                <a:ea typeface="Calibri" panose="020F0502020204030204" pitchFamily="34" charset="0"/>
                <a:cs typeface="Calibri" panose="020F0502020204030204" pitchFamily="34" charset="0"/>
              </a:rPr>
              <a:t>market power assessment </a:t>
            </a:r>
            <a:r>
              <a:rPr lang="en-US" b="1" u="sng" dirty="0">
                <a:solidFill>
                  <a:srgbClr val="FF0000"/>
                </a:solidFill>
                <a:latin typeface="Calibri" panose="020F0502020204030204" pitchFamily="34" charset="0"/>
                <a:ea typeface="Calibri" panose="020F0502020204030204" pitchFamily="34" charset="0"/>
                <a:cs typeface="Calibri" panose="020F0502020204030204" pitchFamily="34" charset="0"/>
              </a:rPr>
              <a:t>should not require a formal market definition exercise</a:t>
            </a:r>
            <a:r>
              <a:rPr lang="en-US" dirty="0">
                <a:latin typeface="Calibri" panose="020F0502020204030204" pitchFamily="34" charset="0"/>
                <a:ea typeface="Calibri" panose="020F0502020204030204" pitchFamily="34" charset="0"/>
                <a:cs typeface="Calibri" panose="020F0502020204030204" pitchFamily="34" charset="0"/>
              </a:rPr>
              <a:t>, which results in a binary judgement of whether firms fall inside or outside of the market. Such a rigid approach would fail to </a:t>
            </a:r>
            <a:r>
              <a:rPr lang="en-US" dirty="0" err="1">
                <a:latin typeface="Calibri" panose="020F0502020204030204" pitchFamily="34" charset="0"/>
                <a:ea typeface="Calibri" panose="020F0502020204030204" pitchFamily="34" charset="0"/>
                <a:cs typeface="Calibri" panose="020F0502020204030204" pitchFamily="34" charset="0"/>
              </a:rPr>
              <a:t>recognise</a:t>
            </a:r>
            <a:r>
              <a:rPr lang="en-US" dirty="0">
                <a:latin typeface="Calibri" panose="020F0502020204030204" pitchFamily="34" charset="0"/>
                <a:ea typeface="Calibri" panose="020F0502020204030204" pitchFamily="34" charset="0"/>
                <a:cs typeface="Calibri" panose="020F0502020204030204" pitchFamily="34" charset="0"/>
              </a:rPr>
              <a:t> the nuanced and interconnected nature of digital products and services and </a:t>
            </a:r>
            <a:r>
              <a:rPr lang="en-US" dirty="0" err="1">
                <a:latin typeface="Calibri" panose="020F0502020204030204" pitchFamily="34" charset="0"/>
                <a:ea typeface="Calibri" panose="020F0502020204030204" pitchFamily="34" charset="0"/>
                <a:cs typeface="Calibri" panose="020F0502020204030204" pitchFamily="34" charset="0"/>
              </a:rPr>
              <a:t>underemphasise</a:t>
            </a:r>
            <a:r>
              <a:rPr lang="en-US" dirty="0">
                <a:latin typeface="Calibri" panose="020F0502020204030204" pitchFamily="34" charset="0"/>
                <a:ea typeface="Calibri" panose="020F0502020204030204" pitchFamily="34" charset="0"/>
                <a:cs typeface="Calibri" panose="020F0502020204030204" pitchFamily="34" charset="0"/>
              </a:rPr>
              <a:t> the importance of dynamic competition”</a:t>
            </a:r>
            <a:r>
              <a:rPr lang="fr-FR" sz="1800" dirty="0">
                <a:cs typeface="Arial" panose="020B0604020202020204" pitchFamily="34" charset="0"/>
              </a:rPr>
              <a:t> (</a:t>
            </a:r>
            <a:r>
              <a:rPr lang="fr-FR" dirty="0">
                <a:latin typeface="Calibri" panose="020F0502020204030204" pitchFamily="34" charset="0"/>
                <a:ea typeface="Calibri" panose="020F0502020204030204" pitchFamily="34" charset="0"/>
                <a:cs typeface="Calibri" panose="020F0502020204030204" pitchFamily="34" charset="0"/>
              </a:rPr>
              <a:t>CMA </a:t>
            </a:r>
            <a:r>
              <a:rPr lang="fr-FR" dirty="0" err="1">
                <a:latin typeface="Calibri" panose="020F0502020204030204" pitchFamily="34" charset="0"/>
                <a:ea typeface="Calibri" panose="020F0502020204030204" pitchFamily="34" charset="0"/>
                <a:cs typeface="Calibri" panose="020F0502020204030204" pitchFamily="34" charset="0"/>
              </a:rPr>
              <a:t>Advice</a:t>
            </a:r>
            <a:r>
              <a:rPr lang="fr-FR" dirty="0">
                <a:latin typeface="Calibri" panose="020F0502020204030204" pitchFamily="34" charset="0"/>
                <a:ea typeface="Calibri" panose="020F0502020204030204" pitchFamily="34" charset="0"/>
                <a:cs typeface="Calibri" panose="020F0502020204030204" pitchFamily="34" charset="0"/>
              </a:rPr>
              <a:t> of the Digital </a:t>
            </a:r>
            <a:r>
              <a:rPr lang="fr-FR" dirty="0" err="1">
                <a:latin typeface="Calibri" panose="020F0502020204030204" pitchFamily="34" charset="0"/>
                <a:ea typeface="Calibri" panose="020F0502020204030204" pitchFamily="34" charset="0"/>
                <a:cs typeface="Calibri" panose="020F0502020204030204" pitchFamily="34" charset="0"/>
              </a:rPr>
              <a:t>Task</a:t>
            </a:r>
            <a:r>
              <a:rPr lang="fr-FR" dirty="0">
                <a:latin typeface="Calibri" panose="020F0502020204030204" pitchFamily="34" charset="0"/>
                <a:ea typeface="Calibri" panose="020F0502020204030204" pitchFamily="34" charset="0"/>
                <a:cs typeface="Calibri" panose="020F0502020204030204" pitchFamily="34" charset="0"/>
              </a:rPr>
              <a:t> Force to the </a:t>
            </a:r>
            <a:r>
              <a:rPr lang="fr-FR" dirty="0" err="1">
                <a:latin typeface="Calibri" panose="020F0502020204030204" pitchFamily="34" charset="0"/>
                <a:ea typeface="Calibri" panose="020F0502020204030204" pitchFamily="34" charset="0"/>
                <a:cs typeface="Calibri" panose="020F0502020204030204" pitchFamily="34" charset="0"/>
              </a:rPr>
              <a:t>Government</a:t>
            </a:r>
            <a:r>
              <a:rPr lang="fr-FR" sz="1800" dirty="0">
                <a:cs typeface="Arial" panose="020B0604020202020204" pitchFamily="34" charset="0"/>
              </a:rPr>
              <a:t>)</a:t>
            </a:r>
          </a:p>
          <a:p>
            <a:pPr marL="342900" indent="-342900" algn="just">
              <a:buAutoNum type="arabicParenR"/>
            </a:pPr>
            <a:endParaRPr lang="fr-FR" dirty="0">
              <a:cs typeface="Arial" panose="020B0604020202020204" pitchFamily="34" charset="0"/>
            </a:endParaRPr>
          </a:p>
          <a:p>
            <a:pPr marL="342900" indent="-342900" algn="just">
              <a:buAutoNum type="arabicParenR"/>
            </a:pPr>
            <a:r>
              <a:rPr lang="en-US" dirty="0"/>
              <a:t>the analysis of competition authorities may therefore require </a:t>
            </a:r>
            <a:r>
              <a:rPr lang="en-US" b="1" dirty="0">
                <a:solidFill>
                  <a:srgbClr val="FF0000"/>
                </a:solidFill>
              </a:rPr>
              <a:t>not just relying on traditional enforcement tools but following a more dynamic approach to </a:t>
            </a:r>
            <a:r>
              <a:rPr lang="en-US" b="1" u="sng" dirty="0">
                <a:solidFill>
                  <a:srgbClr val="FF0000"/>
                </a:solidFill>
              </a:rPr>
              <a:t>better understand how structural economic moats </a:t>
            </a:r>
            <a:r>
              <a:rPr lang="en-US" b="1" dirty="0">
                <a:solidFill>
                  <a:srgbClr val="FF0000"/>
                </a:solidFill>
              </a:rPr>
              <a:t>are (</a:t>
            </a:r>
            <a:r>
              <a:rPr lang="en-US" b="1" dirty="0" err="1">
                <a:solidFill>
                  <a:srgbClr val="FF0000"/>
                </a:solidFill>
              </a:rPr>
              <a:t>i</a:t>
            </a:r>
            <a:r>
              <a:rPr lang="en-US" b="1" dirty="0">
                <a:solidFill>
                  <a:srgbClr val="FF0000"/>
                </a:solidFill>
              </a:rPr>
              <a:t>) embedded in the firm’s business model, (ii) sustained over time by entrenchment, (iii) influenced by the market characteristics, (iv) the result of a superior product or technology or leading to anticompetitive conduct </a:t>
            </a:r>
            <a:r>
              <a:rPr lang="en-US" dirty="0"/>
              <a:t>(J. Furman, 2019) (</a:t>
            </a:r>
            <a:r>
              <a:rPr lang="en-US" sz="1800" dirty="0"/>
              <a:t>OECD Competition </a:t>
            </a:r>
            <a:r>
              <a:rPr lang="en-US" sz="1800" dirty="0" err="1"/>
              <a:t>Committee“Monopolisation</a:t>
            </a:r>
            <a:r>
              <a:rPr lang="en-US" sz="1800" dirty="0"/>
              <a:t>, Moat Building And Entrenchment Strategies, Background note, June 2024 OECD Roundtables on Moat Building and </a:t>
            </a:r>
            <a:r>
              <a:rPr lang="en-US" sz="1800" dirty="0" err="1"/>
              <a:t>Entrenchement</a:t>
            </a:r>
            <a:r>
              <a:rPr lang="en-US" sz="1800" dirty="0"/>
              <a:t> </a:t>
            </a:r>
            <a:r>
              <a:rPr lang="en-US" dirty="0"/>
              <a:t>)</a:t>
            </a:r>
          </a:p>
          <a:p>
            <a:pPr marL="342900" indent="-342900">
              <a:buAutoNum type="arabicParenR"/>
            </a:pPr>
            <a:endParaRPr lang="fr-FR" dirty="0"/>
          </a:p>
        </p:txBody>
      </p:sp>
    </p:spTree>
    <p:extLst>
      <p:ext uri="{BB962C8B-B14F-4D97-AF65-F5344CB8AC3E}">
        <p14:creationId xmlns:p14="http://schemas.microsoft.com/office/powerpoint/2010/main" val="26489457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a:extLst>
              <a:ext uri="{FF2B5EF4-FFF2-40B4-BE49-F238E27FC236}">
                <a16:creationId xmlns:a16="http://schemas.microsoft.com/office/drawing/2014/main" id="{0CB92E28-F5E4-47FC-967F-7C2F3A12B2CB}"/>
              </a:ext>
            </a:extLst>
          </p:cNvPr>
          <p:cNvSpPr>
            <a:spLocks noGrp="1" noChangeArrowheads="1"/>
          </p:cNvSpPr>
          <p:nvPr>
            <p:ph type="title"/>
          </p:nvPr>
        </p:nvSpPr>
        <p:spPr>
          <a:xfrm>
            <a:off x="2250281" y="2771776"/>
            <a:ext cx="7886700" cy="994172"/>
          </a:xfrm>
        </p:spPr>
        <p:txBody>
          <a:bodyPr>
            <a:normAutofit/>
          </a:bodyPr>
          <a:lstStyle/>
          <a:p>
            <a:pPr algn="ctr"/>
            <a:r>
              <a:rPr lang="en-US" altLang="en-US" sz="3600" b="1" dirty="0">
                <a:solidFill>
                  <a:srgbClr val="FF0000"/>
                </a:solidFill>
                <a:latin typeface="Arial" panose="020B0604020202020204" pitchFamily="34" charset="0"/>
                <a:cs typeface="Arial" panose="020B0604020202020204" pitchFamily="34" charset="0"/>
              </a:rPr>
              <a:t>3) Competition and Sustainability</a:t>
            </a:r>
          </a:p>
        </p:txBody>
      </p:sp>
      <p:sp>
        <p:nvSpPr>
          <p:cNvPr id="2" name="Espace réservé du numéro de diapositive 1">
            <a:extLst>
              <a:ext uri="{FF2B5EF4-FFF2-40B4-BE49-F238E27FC236}">
                <a16:creationId xmlns:a16="http://schemas.microsoft.com/office/drawing/2014/main" id="{992AB28A-6275-4A9C-A0AC-5B051238C802}"/>
              </a:ext>
            </a:extLst>
          </p:cNvPr>
          <p:cNvSpPr>
            <a:spLocks noGrp="1"/>
          </p:cNvSpPr>
          <p:nvPr>
            <p:ph type="sldNum" sz="quarter" idx="12"/>
          </p:nvPr>
        </p:nvSpPr>
        <p:spPr/>
        <p:txBody>
          <a:bodyPr/>
          <a:lstStyle/>
          <a:p>
            <a:fld id="{4588B825-6EA1-4615-A248-015C011E9CD5}" type="slidenum">
              <a:rPr lang="fr-FR" smtClean="0"/>
              <a:t>12</a:t>
            </a:fld>
            <a:endParaRPr lang="fr-FR"/>
          </a:p>
        </p:txBody>
      </p:sp>
    </p:spTree>
    <p:extLst>
      <p:ext uri="{BB962C8B-B14F-4D97-AF65-F5344CB8AC3E}">
        <p14:creationId xmlns:p14="http://schemas.microsoft.com/office/powerpoint/2010/main" val="6737896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noChangeArrowheads="1"/>
          </p:cNvSpPr>
          <p:nvPr>
            <p:ph type="title"/>
          </p:nvPr>
        </p:nvSpPr>
        <p:spPr>
          <a:xfrm>
            <a:off x="838200" y="-118156"/>
            <a:ext cx="10515600" cy="1325563"/>
          </a:xfrm>
        </p:spPr>
        <p:txBody>
          <a:bodyPr/>
          <a:lstStyle/>
          <a:p>
            <a:pPr algn="ctr" eaLnBrk="1" hangingPunct="1"/>
            <a:r>
              <a:rPr lang="en-US" altLang="en-US" sz="3200" b="1" dirty="0">
                <a:solidFill>
                  <a:srgbClr val="C00000"/>
                </a:solidFill>
                <a:latin typeface="Arial" panose="020B0604020202020204" pitchFamily="34" charset="0"/>
                <a:cs typeface="Arial" panose="020B0604020202020204" pitchFamily="34" charset="0"/>
              </a:rPr>
              <a:t> Sustainable Development</a:t>
            </a:r>
          </a:p>
        </p:txBody>
      </p:sp>
      <p:graphicFrame>
        <p:nvGraphicFramePr>
          <p:cNvPr id="3" name="Table 2"/>
          <p:cNvGraphicFramePr>
            <a:graphicFrameLocks noGrp="1"/>
          </p:cNvGraphicFramePr>
          <p:nvPr>
            <p:extLst>
              <p:ext uri="{D42A27DB-BD31-4B8C-83A1-F6EECF244321}">
                <p14:modId xmlns:p14="http://schemas.microsoft.com/office/powerpoint/2010/main" val="4225750037"/>
              </p:ext>
            </p:extLst>
          </p:nvPr>
        </p:nvGraphicFramePr>
        <p:xfrm>
          <a:off x="687895" y="1207407"/>
          <a:ext cx="10515600" cy="7132320"/>
        </p:xfrm>
        <a:graphic>
          <a:graphicData uri="http://schemas.openxmlformats.org/drawingml/2006/table">
            <a:tbl>
              <a:tblPr/>
              <a:tblGrid>
                <a:gridCol w="10000478">
                  <a:extLst>
                    <a:ext uri="{9D8B030D-6E8A-4147-A177-3AD203B41FA5}">
                      <a16:colId xmlns:a16="http://schemas.microsoft.com/office/drawing/2014/main" val="20000"/>
                    </a:ext>
                  </a:extLst>
                </a:gridCol>
                <a:gridCol w="515122">
                  <a:extLst>
                    <a:ext uri="{9D8B030D-6E8A-4147-A177-3AD203B41FA5}">
                      <a16:colId xmlns:a16="http://schemas.microsoft.com/office/drawing/2014/main" val="20001"/>
                    </a:ext>
                  </a:extLst>
                </a:gridCol>
              </a:tblGrid>
              <a:tr h="4541838">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dirty="0">
                          <a:effectLst/>
                        </a:rPr>
                        <a:t>In broad terms, </a:t>
                      </a:r>
                      <a:r>
                        <a:rPr lang="en-US" sz="1800" b="1" i="0" dirty="0">
                          <a:solidFill>
                            <a:srgbClr val="FF0000"/>
                          </a:solidFill>
                          <a:effectLst/>
                        </a:rPr>
                        <a:t>sustainable development refers to the ability of society to consume and use the available resources today without compromising the ability of future generations to meet their own needs</a:t>
                      </a:r>
                      <a:r>
                        <a:rPr lang="en-US" sz="1800" b="1" i="1" dirty="0">
                          <a:solidFill>
                            <a:srgbClr val="FF0000"/>
                          </a:solidFill>
                          <a:effectLst/>
                        </a:rPr>
                        <a:t>. </a:t>
                      </a:r>
                    </a:p>
                    <a:p>
                      <a:pPr algn="just"/>
                      <a:endParaRPr lang="en-US" sz="1800" b="1" dirty="0">
                        <a:effectLst/>
                      </a:endParaRPr>
                    </a:p>
                    <a:p>
                      <a:pPr algn="just"/>
                      <a:r>
                        <a:rPr lang="en-US" b="1" dirty="0"/>
                        <a:t>1972</a:t>
                      </a:r>
                      <a:r>
                        <a:rPr lang="en-US" dirty="0"/>
                        <a:t>,</a:t>
                      </a:r>
                      <a:r>
                        <a:rPr lang="en-US" b="1" i="1" dirty="0">
                          <a:solidFill>
                            <a:srgbClr val="0070C0"/>
                          </a:solidFill>
                        </a:rPr>
                        <a:t>The Limits to Growth</a:t>
                      </a:r>
                      <a:r>
                        <a:rPr lang="en-US" dirty="0"/>
                        <a:t>, published by the Club of Rome: “Our conclusions are:</a:t>
                      </a:r>
                    </a:p>
                    <a:p>
                      <a:pPr algn="just"/>
                      <a:r>
                        <a:rPr lang="en-US" dirty="0"/>
                        <a:t>1</a:t>
                      </a:r>
                      <a:r>
                        <a:rPr lang="en-US" b="1" dirty="0">
                          <a:solidFill>
                            <a:srgbClr val="FF0000"/>
                          </a:solidFill>
                        </a:rPr>
                        <a:t>. If the present growth trends in world population, industrialization, pollution, food production, and resource depletion continue unchanged, the limits to growth on this planet will be reached sometime within the next one hundred years</a:t>
                      </a:r>
                      <a:r>
                        <a:rPr lang="en-US" dirty="0"/>
                        <a:t>. The most probable result will be a rather sudden and uncontrollable</a:t>
                      </a:r>
                    </a:p>
                    <a:p>
                      <a:pPr algn="just"/>
                      <a:r>
                        <a:rPr lang="en-US" dirty="0"/>
                        <a:t>decline in both population and industrial capacity.</a:t>
                      </a:r>
                    </a:p>
                    <a:p>
                      <a:pPr algn="just"/>
                      <a:r>
                        <a:rPr lang="en-US" dirty="0"/>
                        <a:t>2</a:t>
                      </a:r>
                      <a:r>
                        <a:rPr lang="en-US" b="1" dirty="0">
                          <a:solidFill>
                            <a:srgbClr val="FF0000"/>
                          </a:solidFill>
                        </a:rPr>
                        <a:t>. It is possible to alter these growth trends and to establish a condition of ecological and economic stability that is sustainable far into the future</a:t>
                      </a:r>
                      <a:r>
                        <a:rPr lang="en-US" dirty="0"/>
                        <a:t>. </a:t>
                      </a:r>
                    </a:p>
                    <a:p>
                      <a:pPr algn="just"/>
                      <a:endParaRPr lang="en-US" dirty="0"/>
                    </a:p>
                    <a:p>
                      <a:pPr algn="just"/>
                      <a:r>
                        <a:rPr lang="en-US" b="1" dirty="0"/>
                        <a:t>1987</a:t>
                      </a:r>
                      <a:r>
                        <a:rPr lang="en-US" b="1" dirty="0">
                          <a:solidFill>
                            <a:srgbClr val="0070C0"/>
                          </a:solidFill>
                        </a:rPr>
                        <a:t>:</a:t>
                      </a:r>
                      <a:r>
                        <a:rPr lang="en-US" b="1" i="1" dirty="0">
                          <a:solidFill>
                            <a:srgbClr val="0070C0"/>
                          </a:solidFill>
                        </a:rPr>
                        <a:t>Our Common Future</a:t>
                      </a:r>
                      <a:r>
                        <a:rPr lang="en-US" b="1" dirty="0">
                          <a:solidFill>
                            <a:srgbClr val="0070C0"/>
                          </a:solidFill>
                        </a:rPr>
                        <a:t> </a:t>
                      </a:r>
                      <a:r>
                        <a:rPr lang="en-US" dirty="0"/>
                        <a:t>The </a:t>
                      </a:r>
                      <a:r>
                        <a:rPr lang="en-US" b="1" dirty="0" err="1">
                          <a:solidFill>
                            <a:srgbClr val="FF0000"/>
                          </a:solidFill>
                        </a:rPr>
                        <a:t>Bruntland</a:t>
                      </a:r>
                      <a:r>
                        <a:rPr lang="en-US" b="1" dirty="0">
                          <a:solidFill>
                            <a:srgbClr val="FF0000"/>
                          </a:solidFill>
                        </a:rPr>
                        <a:t> Report </a:t>
                      </a:r>
                      <a:r>
                        <a:rPr lang="en-US" dirty="0"/>
                        <a:t>Published by the UN’s World Commission on Environment and Development (chaired by Gro Harlem Brundtland): “</a:t>
                      </a:r>
                      <a:r>
                        <a:rPr lang="en-US" sz="1800" b="1" i="0" u="none" strike="noStrike" kern="1200" baseline="0" dirty="0">
                          <a:solidFill>
                            <a:srgbClr val="FF0000"/>
                          </a:solidFill>
                          <a:latin typeface="+mn-lt"/>
                          <a:ea typeface="+mn-ea"/>
                          <a:cs typeface="+mn-cs"/>
                        </a:rPr>
                        <a:t>Many of the development paths of the industrialized nations are clearly unsustainable. And the development decisions of these countries, because of their great economic and political power, will have a profound effect upon the ability of all peoples to sustain human progress for generations to come.</a:t>
                      </a:r>
                      <a:r>
                        <a:rPr lang="en-US" b="1" dirty="0">
                          <a:solidFill>
                            <a:srgbClr val="FF0000"/>
                          </a:solidFill>
                        </a:rPr>
                        <a:t>”</a:t>
                      </a:r>
                    </a:p>
                    <a:p>
                      <a:pPr algn="just"/>
                      <a:endParaRPr lang="en-US" b="1" dirty="0">
                        <a:solidFill>
                          <a:srgbClr val="FF0000"/>
                        </a:solidFill>
                      </a:endParaRPr>
                    </a:p>
                    <a:p>
                      <a:pPr algn="just"/>
                      <a:r>
                        <a:rPr lang="en-US" b="1" dirty="0"/>
                        <a:t>1988:</a:t>
                      </a:r>
                      <a:r>
                        <a:rPr lang="en-US" dirty="0"/>
                        <a:t> </a:t>
                      </a:r>
                      <a:r>
                        <a:rPr lang="en-US" b="1" dirty="0">
                          <a:solidFill>
                            <a:srgbClr val="0070C0"/>
                          </a:solidFill>
                        </a:rPr>
                        <a:t>Creation of the IPCC</a:t>
                      </a:r>
                      <a:r>
                        <a:rPr lang="en-US" dirty="0"/>
                        <a:t>, as climate science became impossible to dismiss.</a:t>
                      </a:r>
                      <a:r>
                        <a:rPr lang="en-US" b="1" dirty="0"/>
                        <a:t> </a:t>
                      </a:r>
                      <a:r>
                        <a:rPr lang="en-US" dirty="0"/>
                        <a:t>Assessment Report: 1990, 1995,2001,2007, 2013–2014, 2021–2023</a:t>
                      </a:r>
                    </a:p>
                    <a:p>
                      <a:endParaRPr lang="en-US" dirty="0"/>
                    </a:p>
                    <a:p>
                      <a:endParaRPr lang="en-US" dirty="0"/>
                    </a:p>
                    <a:p>
                      <a:endParaRPr lang="en-US" dirty="0"/>
                    </a:p>
                    <a:p>
                      <a:pPr algn="just"/>
                      <a:endParaRPr lang="en-US" sz="1800" dirty="0">
                        <a:effectLst/>
                      </a:endParaRPr>
                    </a:p>
                    <a:p>
                      <a:pPr algn="just"/>
                      <a:endParaRPr lang="en-US" sz="1800" dirty="0">
                        <a:effectLst/>
                      </a:endParaRPr>
                    </a:p>
                    <a:p>
                      <a:pPr algn="just"/>
                      <a:endParaRPr lang="en-US" sz="1800" dirty="0">
                        <a:effectLst/>
                      </a:endParaRPr>
                    </a:p>
                    <a:p>
                      <a:pPr algn="just"/>
                      <a:endParaRPr lang="en-US" sz="1800" dirty="0">
                        <a:effectLst/>
                      </a:endParaRPr>
                    </a:p>
                  </a:txBody>
                  <a:tcPr marL="0" marR="0" marT="0" marB="0">
                    <a:lnL>
                      <a:noFill/>
                    </a:lnL>
                    <a:lnR>
                      <a:noFill/>
                    </a:lnR>
                    <a:lnT>
                      <a:noFill/>
                    </a:lnT>
                    <a:lnB>
                      <a:noFill/>
                    </a:lnB>
                    <a:solidFill>
                      <a:srgbClr val="FFFFFF"/>
                    </a:solidFill>
                  </a:tcPr>
                </a:tc>
                <a:tc>
                  <a:txBody>
                    <a:bodyPr/>
                    <a:lstStyle/>
                    <a:p>
                      <a:pPr algn="just"/>
                      <a:endParaRPr lang="en-US" sz="1800" dirty="0">
                        <a:effectLst/>
                      </a:endParaRPr>
                    </a:p>
                  </a:txBody>
                  <a:tcPr marL="0" marR="0" marT="0" marB="0">
                    <a:lnL>
                      <a:noFill/>
                    </a:lnL>
                    <a:lnR>
                      <a:noFill/>
                    </a:lnR>
                    <a:lnT>
                      <a:noFill/>
                    </a:lnT>
                    <a:lnB>
                      <a:noFill/>
                    </a:lnB>
                    <a:solidFill>
                      <a:srgbClr val="FFFFFF"/>
                    </a:solidFill>
                  </a:tcPr>
                </a:tc>
                <a:extLst>
                  <a:ext uri="{0D108BD9-81ED-4DB2-BD59-A6C34878D82A}">
                    <a16:rowId xmlns:a16="http://schemas.microsoft.com/office/drawing/2014/main" val="10000"/>
                  </a:ext>
                </a:extLst>
              </a:tr>
            </a:tbl>
          </a:graphicData>
        </a:graphic>
      </p:graphicFrame>
      <p:sp>
        <p:nvSpPr>
          <p:cNvPr id="2" name="Slide Number Placeholder 1"/>
          <p:cNvSpPr>
            <a:spLocks noGrp="1"/>
          </p:cNvSpPr>
          <p:nvPr>
            <p:ph type="sldNum" sz="quarter" idx="12"/>
          </p:nvPr>
        </p:nvSpPr>
        <p:spPr/>
        <p:txBody>
          <a:bodyPr/>
          <a:lstStyle/>
          <a:p>
            <a:fld id="{4EE48309-A391-4D88-B8DA-89EC2B448F00}" type="slidenum">
              <a:rPr lang="fr-FR" smtClean="0"/>
              <a:t>13</a:t>
            </a:fld>
            <a:endParaRPr lang="fr-FR"/>
          </a:p>
        </p:txBody>
      </p:sp>
    </p:spTree>
    <p:extLst>
      <p:ext uri="{BB962C8B-B14F-4D97-AF65-F5344CB8AC3E}">
        <p14:creationId xmlns:p14="http://schemas.microsoft.com/office/powerpoint/2010/main" val="42191018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350BA6F-9C98-44F4-8105-3000E2DCAA9C}"/>
              </a:ext>
            </a:extLst>
          </p:cNvPr>
          <p:cNvSpPr>
            <a:spLocks noGrp="1"/>
          </p:cNvSpPr>
          <p:nvPr>
            <p:ph type="title"/>
          </p:nvPr>
        </p:nvSpPr>
        <p:spPr/>
        <p:txBody>
          <a:bodyPr/>
          <a:lstStyle/>
          <a:p>
            <a:pPr algn="ctr"/>
            <a:r>
              <a:rPr lang="fr-FR" sz="3600" b="1" dirty="0" err="1">
                <a:solidFill>
                  <a:srgbClr val="C00000"/>
                </a:solidFill>
                <a:latin typeface="Arial" panose="020B0604020202020204" pitchFamily="34" charset="0"/>
                <a:cs typeface="Arial" panose="020B0604020202020204" pitchFamily="34" charset="0"/>
              </a:rPr>
              <a:t>Competition</a:t>
            </a:r>
            <a:r>
              <a:rPr lang="fr-FR" sz="3600" b="1" dirty="0">
                <a:solidFill>
                  <a:srgbClr val="C00000"/>
                </a:solidFill>
                <a:latin typeface="Arial" panose="020B0604020202020204" pitchFamily="34" charset="0"/>
                <a:cs typeface="Arial" panose="020B0604020202020204" pitchFamily="34" charset="0"/>
              </a:rPr>
              <a:t> and </a:t>
            </a:r>
            <a:r>
              <a:rPr lang="fr-FR" sz="3600" b="1" dirty="0" err="1">
                <a:solidFill>
                  <a:srgbClr val="C00000"/>
                </a:solidFill>
                <a:latin typeface="Arial" panose="020B0604020202020204" pitchFamily="34" charset="0"/>
                <a:cs typeface="Arial" panose="020B0604020202020204" pitchFamily="34" charset="0"/>
              </a:rPr>
              <a:t>Sustainable</a:t>
            </a:r>
            <a:r>
              <a:rPr lang="fr-FR" sz="3600" b="1" dirty="0">
                <a:solidFill>
                  <a:srgbClr val="C00000"/>
                </a:solidFill>
                <a:latin typeface="Arial" panose="020B0604020202020204" pitchFamily="34" charset="0"/>
                <a:cs typeface="Arial" panose="020B0604020202020204" pitchFamily="34" charset="0"/>
              </a:rPr>
              <a:t> </a:t>
            </a:r>
            <a:r>
              <a:rPr lang="fr-FR" sz="3600" b="1" dirty="0" err="1">
                <a:solidFill>
                  <a:srgbClr val="C00000"/>
                </a:solidFill>
                <a:latin typeface="Arial" panose="020B0604020202020204" pitchFamily="34" charset="0"/>
                <a:cs typeface="Arial" panose="020B0604020202020204" pitchFamily="34" charset="0"/>
              </a:rPr>
              <a:t>Development</a:t>
            </a:r>
            <a:endParaRPr lang="fr-FR" b="1" dirty="0">
              <a:solidFill>
                <a:srgbClr val="C00000"/>
              </a:solidFill>
              <a:latin typeface="Arial" panose="020B0604020202020204" pitchFamily="34" charset="0"/>
              <a:cs typeface="Arial" panose="020B0604020202020204" pitchFamily="34" charset="0"/>
            </a:endParaRPr>
          </a:p>
        </p:txBody>
      </p:sp>
      <p:sp>
        <p:nvSpPr>
          <p:cNvPr id="3" name="Espace réservé du numéro de diapositive 2">
            <a:extLst>
              <a:ext uri="{FF2B5EF4-FFF2-40B4-BE49-F238E27FC236}">
                <a16:creationId xmlns:a16="http://schemas.microsoft.com/office/drawing/2014/main" id="{604508FE-F47B-4510-848E-ECFD3F1B24D7}"/>
              </a:ext>
            </a:extLst>
          </p:cNvPr>
          <p:cNvSpPr>
            <a:spLocks noGrp="1"/>
          </p:cNvSpPr>
          <p:nvPr>
            <p:ph type="sldNum" sz="quarter" idx="12"/>
          </p:nvPr>
        </p:nvSpPr>
        <p:spPr/>
        <p:txBody>
          <a:bodyPr/>
          <a:lstStyle/>
          <a:p>
            <a:fld id="{4588B825-6EA1-4615-A248-015C011E9CD5}" type="slidenum">
              <a:rPr lang="fr-FR" smtClean="0"/>
              <a:t>14</a:t>
            </a:fld>
            <a:endParaRPr lang="fr-FR"/>
          </a:p>
        </p:txBody>
      </p:sp>
      <p:sp>
        <p:nvSpPr>
          <p:cNvPr id="5" name="ZoneTexte 4">
            <a:extLst>
              <a:ext uri="{FF2B5EF4-FFF2-40B4-BE49-F238E27FC236}">
                <a16:creationId xmlns:a16="http://schemas.microsoft.com/office/drawing/2014/main" id="{246D9B73-496F-4DE4-AEE7-07C8CEE947ED}"/>
              </a:ext>
            </a:extLst>
          </p:cNvPr>
          <p:cNvSpPr txBox="1"/>
          <p:nvPr/>
        </p:nvSpPr>
        <p:spPr>
          <a:xfrm>
            <a:off x="838200" y="2155863"/>
            <a:ext cx="10881220" cy="4247317"/>
          </a:xfrm>
          <a:prstGeom prst="rect">
            <a:avLst/>
          </a:prstGeom>
          <a:noFill/>
        </p:spPr>
        <p:txBody>
          <a:bodyPr wrap="square">
            <a:spAutoFit/>
          </a:bodyPr>
          <a:lstStyle/>
          <a:p>
            <a:pPr algn="just"/>
            <a:r>
              <a:rPr lang="en-US" dirty="0"/>
              <a:t>1) </a:t>
            </a:r>
            <a:r>
              <a:rPr lang="en-US" b="1" dirty="0">
                <a:solidFill>
                  <a:srgbClr val="0070C0"/>
                </a:solidFill>
              </a:rPr>
              <a:t>Competition can promote sustainability</a:t>
            </a:r>
            <a:r>
              <a:rPr lang="en-US" dirty="0"/>
              <a:t>:</a:t>
            </a:r>
            <a:r>
              <a:rPr lang="en-US" altLang="en-US" b="1" dirty="0">
                <a:solidFill>
                  <a:srgbClr val="FF0000"/>
                </a:solidFill>
              </a:rPr>
              <a:t> we indeed find that greater exposure to environmental attitudes has a significant positive effect on the probability for a firm to innovate in the clean direction, and all the more so the higher the degree of product market competition</a:t>
            </a:r>
            <a:r>
              <a:rPr lang="en-US" dirty="0"/>
              <a:t>  </a:t>
            </a:r>
            <a:r>
              <a:rPr lang="en-US" sz="1400" dirty="0"/>
              <a:t>(</a:t>
            </a:r>
            <a:r>
              <a:rPr lang="en-US" sz="1400" b="1" dirty="0"/>
              <a:t>Environmental Preferences And Technological Choices: Is Market Competition Clean Or Dirty? Philippe Aghion, Roland </a:t>
            </a:r>
            <a:r>
              <a:rPr lang="en-US" sz="1400" b="1" dirty="0" err="1"/>
              <a:t>Bénabou,Ralf</a:t>
            </a:r>
            <a:r>
              <a:rPr lang="en-US" sz="1400" b="1" dirty="0"/>
              <a:t> Martin, Alexandra </a:t>
            </a:r>
            <a:r>
              <a:rPr lang="en-US" sz="1400" b="1" dirty="0" err="1"/>
              <a:t>Roulet</a:t>
            </a:r>
            <a:r>
              <a:rPr lang="en-US" sz="1400" b="1" dirty="0"/>
              <a:t> </a:t>
            </a:r>
            <a:r>
              <a:rPr lang="en-US" sz="1400" dirty="0"/>
              <a:t>)</a:t>
            </a:r>
          </a:p>
          <a:p>
            <a:pPr algn="just"/>
            <a:endParaRPr lang="en-US" dirty="0"/>
          </a:p>
          <a:p>
            <a:pPr algn="just"/>
            <a:r>
              <a:rPr lang="en-US" dirty="0">
                <a:latin typeface="+mn-lt"/>
              </a:rPr>
              <a:t>2</a:t>
            </a:r>
            <a:r>
              <a:rPr lang="en-US" b="1" dirty="0">
                <a:solidFill>
                  <a:srgbClr val="0070C0"/>
                </a:solidFill>
                <a:latin typeface="+mn-lt"/>
              </a:rPr>
              <a:t>) Competition can impair sustainability</a:t>
            </a:r>
            <a:r>
              <a:rPr lang="en-US" dirty="0">
                <a:latin typeface="+mn-lt"/>
              </a:rPr>
              <a:t>: </a:t>
            </a:r>
            <a:r>
              <a:rPr lang="en-US" b="1" dirty="0">
                <a:solidFill>
                  <a:srgbClr val="FF0000"/>
                </a:solidFill>
                <a:latin typeface="+mn-lt"/>
              </a:rPr>
              <a:t>Demand side market failure</a:t>
            </a:r>
            <a:r>
              <a:rPr lang="en-US" dirty="0">
                <a:latin typeface="+mn-lt"/>
              </a:rPr>
              <a:t>: unwillingness to pay  for environmental or social costs unless all other consumers pay an  equivalent amount, hyperbolic discounting,  </a:t>
            </a:r>
            <a:r>
              <a:rPr lang="en-US" dirty="0" err="1">
                <a:latin typeface="+mn-lt"/>
              </a:rPr>
              <a:t>behavioural</a:t>
            </a:r>
            <a:r>
              <a:rPr lang="en-US" dirty="0">
                <a:latin typeface="+mn-lt"/>
              </a:rPr>
              <a:t> biases, lack of accessible and reliable information about future costs of  unsustainable products.</a:t>
            </a:r>
          </a:p>
          <a:p>
            <a:pPr algn="just"/>
            <a:r>
              <a:rPr lang="en-US" dirty="0"/>
              <a:t>                                                                         </a:t>
            </a:r>
            <a:r>
              <a:rPr lang="en-US" b="1" dirty="0">
                <a:solidFill>
                  <a:srgbClr val="FF0000"/>
                </a:solidFill>
              </a:rPr>
              <a:t>Supply side market failure</a:t>
            </a:r>
            <a:r>
              <a:rPr lang="en-US" dirty="0"/>
              <a:t>: “collective action problems” (or “coordination  problems”); That fear of first-mover disadvantage may deprive the firm  from the economy of scale or scope necessary to lower average fixed costs of the sustainable alternative to a manageable level (</a:t>
            </a:r>
            <a:r>
              <a:rPr lang="en-US" sz="1400" b="1" dirty="0">
                <a:latin typeface="+mn-lt"/>
              </a:rPr>
              <a:t>Competition Policy And Environmental Sustainability, ICC, 26 November, 2020, OECD Competition Committee</a:t>
            </a:r>
            <a:r>
              <a:rPr lang="en-US" dirty="0"/>
              <a:t>) </a:t>
            </a:r>
          </a:p>
          <a:p>
            <a:pPr algn="just"/>
            <a:endParaRPr lang="en-US" dirty="0">
              <a:latin typeface="+mn-lt"/>
            </a:endParaRPr>
          </a:p>
          <a:p>
            <a:pPr algn="just"/>
            <a:r>
              <a:rPr lang="en-US" dirty="0"/>
              <a:t>3) Sustainability  </a:t>
            </a:r>
            <a:r>
              <a:rPr lang="en-US" b="1" dirty="0">
                <a:solidFill>
                  <a:srgbClr val="0070C0"/>
                </a:solidFill>
              </a:rPr>
              <a:t>can be a cover for an anticompetitive agreement</a:t>
            </a:r>
            <a:endParaRPr lang="en-US" b="1" dirty="0">
              <a:solidFill>
                <a:srgbClr val="0070C0"/>
              </a:solidFill>
              <a:latin typeface="+mn-lt"/>
            </a:endParaRPr>
          </a:p>
          <a:p>
            <a:pPr marL="342900" indent="-342900">
              <a:buAutoNum type="arabicParenR"/>
            </a:pPr>
            <a:endParaRPr lang="fr-FR" dirty="0"/>
          </a:p>
        </p:txBody>
      </p:sp>
    </p:spTree>
    <p:extLst>
      <p:ext uri="{BB962C8B-B14F-4D97-AF65-F5344CB8AC3E}">
        <p14:creationId xmlns:p14="http://schemas.microsoft.com/office/powerpoint/2010/main" val="23408327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noChangeArrowheads="1"/>
          </p:cNvSpPr>
          <p:nvPr>
            <p:ph type="title"/>
          </p:nvPr>
        </p:nvSpPr>
        <p:spPr/>
        <p:txBody>
          <a:bodyPr/>
          <a:lstStyle/>
          <a:p>
            <a:pPr algn="ctr" eaLnBrk="1" hangingPunct="1"/>
            <a:r>
              <a:rPr lang="en-US" altLang="en-US" sz="3200" b="1" dirty="0">
                <a:solidFill>
                  <a:srgbClr val="C00000"/>
                </a:solidFill>
                <a:latin typeface="Arial" panose="020B0604020202020204" pitchFamily="34" charset="0"/>
                <a:cs typeface="Arial" panose="020B0604020202020204" pitchFamily="34" charset="0"/>
              </a:rPr>
              <a:t>Does Competition Law Stand in the Way of Sustainability ?</a:t>
            </a:r>
          </a:p>
        </p:txBody>
      </p:sp>
      <p:sp>
        <p:nvSpPr>
          <p:cNvPr id="25603" name="TextBox 3"/>
          <p:cNvSpPr txBox="1">
            <a:spLocks noChangeArrowheads="1"/>
          </p:cNvSpPr>
          <p:nvPr/>
        </p:nvSpPr>
        <p:spPr bwMode="auto">
          <a:xfrm>
            <a:off x="1093788" y="1893888"/>
            <a:ext cx="9847262" cy="341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just" eaLnBrk="1" hangingPunct="1">
              <a:lnSpc>
                <a:spcPct val="100000"/>
              </a:lnSpc>
              <a:spcBef>
                <a:spcPct val="0"/>
              </a:spcBef>
              <a:buFontTx/>
              <a:buNone/>
            </a:pPr>
            <a:r>
              <a:rPr lang="en-US" altLang="en-US" sz="1800" b="1">
                <a:solidFill>
                  <a:srgbClr val="FF0000"/>
                </a:solidFill>
              </a:rPr>
              <a:t>Imagine a company that wants to build a new  production plant and decommission the older “dirty  plant” to combat climate change. Given the significant  investment this requires, the company may need to  increase its prices and risks being at a competitive  disadvantage vis-a-vis its competitors: a dilemma  also described as the “first-mover disadvantage”. </a:t>
            </a:r>
          </a:p>
          <a:p>
            <a:pPr algn="just" eaLnBrk="1" hangingPunct="1">
              <a:lnSpc>
                <a:spcPct val="100000"/>
              </a:lnSpc>
              <a:spcBef>
                <a:spcPct val="0"/>
              </a:spcBef>
              <a:buFontTx/>
              <a:buNone/>
            </a:pPr>
            <a:endParaRPr lang="en-US" altLang="en-US" sz="1800"/>
          </a:p>
          <a:p>
            <a:pPr algn="just" eaLnBrk="1" hangingPunct="1">
              <a:lnSpc>
                <a:spcPct val="100000"/>
              </a:lnSpc>
              <a:spcBef>
                <a:spcPct val="0"/>
              </a:spcBef>
              <a:buFontTx/>
              <a:buNone/>
            </a:pPr>
            <a:r>
              <a:rPr lang="en-US" altLang="en-US" sz="1800" b="1">
                <a:solidFill>
                  <a:srgbClr val="FF0000"/>
                </a:solidFill>
              </a:rPr>
              <a:t>To  avoid this problem, the company agrees with its two  main competitors that they will also modernize their  respective plants.</a:t>
            </a:r>
          </a:p>
          <a:p>
            <a:pPr algn="just" eaLnBrk="1" hangingPunct="1">
              <a:lnSpc>
                <a:spcPct val="100000"/>
              </a:lnSpc>
              <a:spcBef>
                <a:spcPct val="0"/>
              </a:spcBef>
              <a:buFontTx/>
              <a:buNone/>
            </a:pPr>
            <a:endParaRPr lang="en-US" altLang="en-US" sz="1800"/>
          </a:p>
          <a:p>
            <a:pPr algn="just" eaLnBrk="1" hangingPunct="1">
              <a:lnSpc>
                <a:spcPct val="100000"/>
              </a:lnSpc>
              <a:spcBef>
                <a:spcPct val="0"/>
              </a:spcBef>
              <a:buFontTx/>
              <a:buNone/>
            </a:pPr>
            <a:r>
              <a:rPr lang="en-US" altLang="en-US" sz="1800" b="1">
                <a:solidFill>
                  <a:srgbClr val="0070C0"/>
                </a:solidFill>
              </a:rPr>
              <a:t>From a sustainability point of view, such co-operation  prima facie seems to be welcome. From the perspective  of competition law enforcers, this type of co-operation  rings alarm bells, and, as has been pointed out by  Olivier Guersent, Director General for Competition at  the EU Commission, among others, could constitute a  prohibited cartel</a:t>
            </a:r>
          </a:p>
        </p:txBody>
      </p:sp>
      <p:sp>
        <p:nvSpPr>
          <p:cNvPr id="2" name="Slide Number Placeholder 1"/>
          <p:cNvSpPr>
            <a:spLocks noGrp="1"/>
          </p:cNvSpPr>
          <p:nvPr>
            <p:ph type="sldNum" sz="quarter" idx="12"/>
          </p:nvPr>
        </p:nvSpPr>
        <p:spPr/>
        <p:txBody>
          <a:bodyPr/>
          <a:lstStyle/>
          <a:p>
            <a:fld id="{4EE48309-A391-4D88-B8DA-89EC2B448F00}" type="slidenum">
              <a:rPr lang="fr-FR" smtClean="0"/>
              <a:t>15</a:t>
            </a:fld>
            <a:endParaRPr lang="fr-FR"/>
          </a:p>
        </p:txBody>
      </p:sp>
    </p:spTree>
    <p:extLst>
      <p:ext uri="{BB962C8B-B14F-4D97-AF65-F5344CB8AC3E}">
        <p14:creationId xmlns:p14="http://schemas.microsoft.com/office/powerpoint/2010/main" val="24893421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r-FR" sz="3200" b="1" dirty="0">
                <a:solidFill>
                  <a:srgbClr val="C00000"/>
                </a:solidFill>
                <a:latin typeface="Arial" panose="020B0604020202020204" pitchFamily="34" charset="0"/>
                <a:cs typeface="Arial" panose="020B0604020202020204" pitchFamily="34" charset="0"/>
              </a:rPr>
              <a:t>Conclusion on </a:t>
            </a:r>
            <a:r>
              <a:rPr lang="fr-FR" sz="3200" b="1" dirty="0" err="1">
                <a:solidFill>
                  <a:srgbClr val="C00000"/>
                </a:solidFill>
                <a:latin typeface="Arial" panose="020B0604020202020204" pitchFamily="34" charset="0"/>
                <a:cs typeface="Arial" panose="020B0604020202020204" pitchFamily="34" charset="0"/>
              </a:rPr>
              <a:t>Competition</a:t>
            </a:r>
            <a:r>
              <a:rPr lang="fr-FR" sz="3200" b="1" dirty="0">
                <a:solidFill>
                  <a:srgbClr val="C00000"/>
                </a:solidFill>
                <a:latin typeface="Arial" panose="020B0604020202020204" pitchFamily="34" charset="0"/>
                <a:cs typeface="Arial" panose="020B0604020202020204" pitchFamily="34" charset="0"/>
              </a:rPr>
              <a:t> Law </a:t>
            </a:r>
            <a:r>
              <a:rPr lang="fr-FR" sz="3200" b="1" dirty="0" err="1">
                <a:solidFill>
                  <a:srgbClr val="C00000"/>
                </a:solidFill>
                <a:latin typeface="Arial" panose="020B0604020202020204" pitchFamily="34" charset="0"/>
                <a:cs typeface="Arial" panose="020B0604020202020204" pitchFamily="34" charset="0"/>
              </a:rPr>
              <a:t>Enforcement</a:t>
            </a:r>
            <a:r>
              <a:rPr lang="fr-FR" sz="3200" b="1" dirty="0">
                <a:solidFill>
                  <a:srgbClr val="C00000"/>
                </a:solidFill>
                <a:latin typeface="Arial" panose="020B0604020202020204" pitchFamily="34" charset="0"/>
                <a:cs typeface="Arial" panose="020B0604020202020204" pitchFamily="34" charset="0"/>
              </a:rPr>
              <a:t> and </a:t>
            </a:r>
            <a:r>
              <a:rPr lang="fr-FR" sz="3200" b="1" dirty="0" err="1">
                <a:solidFill>
                  <a:srgbClr val="C00000"/>
                </a:solidFill>
                <a:latin typeface="Arial" panose="020B0604020202020204" pitchFamily="34" charset="0"/>
                <a:cs typeface="Arial" panose="020B0604020202020204" pitchFamily="34" charset="0"/>
              </a:rPr>
              <a:t>Sustainability</a:t>
            </a:r>
            <a:endParaRPr lang="fr-FR" b="1" dirty="0">
              <a:solidFill>
                <a:srgbClr val="C00000"/>
              </a:solidFill>
              <a:latin typeface="Arial" panose="020B0604020202020204" pitchFamily="34" charset="0"/>
              <a:cs typeface="Arial" panose="020B0604020202020204" pitchFamily="34" charset="0"/>
            </a:endParaRPr>
          </a:p>
        </p:txBody>
      </p:sp>
      <p:sp>
        <p:nvSpPr>
          <p:cNvPr id="3" name="TextBox 2"/>
          <p:cNvSpPr txBox="1"/>
          <p:nvPr/>
        </p:nvSpPr>
        <p:spPr>
          <a:xfrm>
            <a:off x="838200" y="1993735"/>
            <a:ext cx="11583812" cy="3693319"/>
          </a:xfrm>
          <a:prstGeom prst="rect">
            <a:avLst/>
          </a:prstGeom>
          <a:noFill/>
        </p:spPr>
        <p:txBody>
          <a:bodyPr wrap="none" rtlCol="0">
            <a:spAutoFit/>
          </a:bodyPr>
          <a:lstStyle/>
          <a:p>
            <a:r>
              <a:rPr lang="fr-FR" dirty="0"/>
              <a:t>1) </a:t>
            </a:r>
            <a:r>
              <a:rPr lang="fr-FR" b="1" dirty="0" err="1">
                <a:solidFill>
                  <a:srgbClr val="FF0000"/>
                </a:solidFill>
              </a:rPr>
              <a:t>Regulation</a:t>
            </a:r>
            <a:r>
              <a:rPr lang="fr-FR" b="1" dirty="0">
                <a:solidFill>
                  <a:srgbClr val="FF0000"/>
                </a:solidFill>
              </a:rPr>
              <a:t> </a:t>
            </a:r>
            <a:r>
              <a:rPr lang="fr-FR" b="1" dirty="0" err="1">
                <a:solidFill>
                  <a:srgbClr val="FF0000"/>
                </a:solidFill>
              </a:rPr>
              <a:t>is</a:t>
            </a:r>
            <a:r>
              <a:rPr lang="fr-FR" b="1" dirty="0">
                <a:solidFill>
                  <a:srgbClr val="FF0000"/>
                </a:solidFill>
              </a:rPr>
              <a:t> in </a:t>
            </a:r>
            <a:r>
              <a:rPr lang="fr-FR" b="1" dirty="0" err="1">
                <a:solidFill>
                  <a:srgbClr val="FF0000"/>
                </a:solidFill>
              </a:rPr>
              <a:t>general</a:t>
            </a:r>
            <a:r>
              <a:rPr lang="fr-FR" b="1" dirty="0">
                <a:solidFill>
                  <a:srgbClr val="FF0000"/>
                </a:solidFill>
              </a:rPr>
              <a:t> a </a:t>
            </a:r>
            <a:r>
              <a:rPr lang="fr-FR" b="1" dirty="0" err="1">
                <a:solidFill>
                  <a:srgbClr val="FF0000"/>
                </a:solidFill>
              </a:rPr>
              <a:t>better</a:t>
            </a:r>
            <a:r>
              <a:rPr lang="fr-FR" b="1" dirty="0">
                <a:solidFill>
                  <a:srgbClr val="FF0000"/>
                </a:solidFill>
              </a:rPr>
              <a:t> instrument </a:t>
            </a:r>
            <a:r>
              <a:rPr lang="fr-FR" b="1" dirty="0" err="1">
                <a:solidFill>
                  <a:srgbClr val="FF0000"/>
                </a:solidFill>
              </a:rPr>
              <a:t>than</a:t>
            </a:r>
            <a:r>
              <a:rPr lang="fr-FR" b="1" dirty="0">
                <a:solidFill>
                  <a:srgbClr val="FF0000"/>
                </a:solidFill>
              </a:rPr>
              <a:t> </a:t>
            </a:r>
            <a:r>
              <a:rPr lang="fr-FR" b="1" dirty="0" err="1">
                <a:solidFill>
                  <a:srgbClr val="FF0000"/>
                </a:solidFill>
              </a:rPr>
              <a:t>competition</a:t>
            </a:r>
            <a:r>
              <a:rPr lang="fr-FR" b="1" dirty="0">
                <a:solidFill>
                  <a:srgbClr val="FF0000"/>
                </a:solidFill>
              </a:rPr>
              <a:t> </a:t>
            </a:r>
            <a:r>
              <a:rPr lang="fr-FR" b="1" dirty="0" err="1">
                <a:solidFill>
                  <a:srgbClr val="FF0000"/>
                </a:solidFill>
              </a:rPr>
              <a:t>law</a:t>
            </a:r>
            <a:r>
              <a:rPr lang="fr-FR" b="1" dirty="0">
                <a:solidFill>
                  <a:srgbClr val="FF0000"/>
                </a:solidFill>
              </a:rPr>
              <a:t> </a:t>
            </a:r>
            <a:r>
              <a:rPr lang="fr-FR" b="1" dirty="0" err="1">
                <a:solidFill>
                  <a:srgbClr val="FF0000"/>
                </a:solidFill>
              </a:rPr>
              <a:t>enforcement</a:t>
            </a:r>
            <a:r>
              <a:rPr lang="fr-FR" b="1" dirty="0">
                <a:solidFill>
                  <a:srgbClr val="FF0000"/>
                </a:solidFill>
              </a:rPr>
              <a:t> to deal </a:t>
            </a:r>
            <a:r>
              <a:rPr lang="fr-FR" b="1" dirty="0" err="1">
                <a:solidFill>
                  <a:srgbClr val="FF0000"/>
                </a:solidFill>
              </a:rPr>
              <a:t>with</a:t>
            </a:r>
            <a:r>
              <a:rPr lang="fr-FR" b="1" dirty="0">
                <a:solidFill>
                  <a:srgbClr val="FF0000"/>
                </a:solidFill>
              </a:rPr>
              <a:t> a </a:t>
            </a:r>
            <a:r>
              <a:rPr lang="fr-FR" b="1" dirty="0" err="1">
                <a:solidFill>
                  <a:srgbClr val="FF0000"/>
                </a:solidFill>
              </a:rPr>
              <a:t>market</a:t>
            </a:r>
            <a:r>
              <a:rPr lang="fr-FR" b="1" dirty="0">
                <a:solidFill>
                  <a:srgbClr val="FF0000"/>
                </a:solidFill>
              </a:rPr>
              <a:t> </a:t>
            </a:r>
            <a:r>
              <a:rPr lang="fr-FR" b="1" dirty="0" err="1">
                <a:solidFill>
                  <a:srgbClr val="FF0000"/>
                </a:solidFill>
              </a:rPr>
              <a:t>failure</a:t>
            </a:r>
            <a:r>
              <a:rPr lang="fr-FR" b="1" dirty="0">
                <a:solidFill>
                  <a:srgbClr val="FF0000"/>
                </a:solidFill>
              </a:rPr>
              <a:t> </a:t>
            </a:r>
          </a:p>
          <a:p>
            <a:r>
              <a:rPr lang="fr-FR" dirty="0"/>
              <a:t>(</a:t>
            </a:r>
            <a:r>
              <a:rPr lang="fr-FR" dirty="0" err="1"/>
              <a:t>advocacy</a:t>
            </a:r>
            <a:r>
              <a:rPr lang="fr-FR" dirty="0"/>
              <a:t> </a:t>
            </a:r>
            <a:r>
              <a:rPr lang="fr-FR" dirty="0" err="1"/>
              <a:t>role</a:t>
            </a:r>
            <a:r>
              <a:rPr lang="fr-FR" dirty="0"/>
              <a:t> of </a:t>
            </a:r>
            <a:r>
              <a:rPr lang="fr-FR" dirty="0" err="1"/>
              <a:t>competition</a:t>
            </a:r>
            <a:r>
              <a:rPr lang="fr-FR" dirty="0"/>
              <a:t> </a:t>
            </a:r>
            <a:r>
              <a:rPr lang="fr-FR" dirty="0" err="1"/>
              <a:t>authorities</a:t>
            </a:r>
            <a:r>
              <a:rPr lang="fr-FR" dirty="0"/>
              <a:t>)</a:t>
            </a:r>
          </a:p>
          <a:p>
            <a:endParaRPr lang="fr-FR" dirty="0"/>
          </a:p>
          <a:p>
            <a:r>
              <a:rPr lang="fr-FR" dirty="0"/>
              <a:t>2) </a:t>
            </a:r>
            <a:r>
              <a:rPr lang="fr-FR" b="1" dirty="0" err="1">
                <a:solidFill>
                  <a:srgbClr val="FF0000"/>
                </a:solidFill>
              </a:rPr>
              <a:t>Necessity</a:t>
            </a:r>
            <a:r>
              <a:rPr lang="fr-FR" b="1" dirty="0">
                <a:solidFill>
                  <a:srgbClr val="FF0000"/>
                </a:solidFill>
              </a:rPr>
              <a:t> for </a:t>
            </a:r>
            <a:r>
              <a:rPr lang="fr-FR" b="1" dirty="0" err="1">
                <a:solidFill>
                  <a:srgbClr val="FF0000"/>
                </a:solidFill>
              </a:rPr>
              <a:t>competition</a:t>
            </a:r>
            <a:r>
              <a:rPr lang="fr-FR" b="1" dirty="0">
                <a:solidFill>
                  <a:srgbClr val="FF0000"/>
                </a:solidFill>
              </a:rPr>
              <a:t> </a:t>
            </a:r>
            <a:r>
              <a:rPr lang="fr-FR" b="1" dirty="0" err="1">
                <a:solidFill>
                  <a:srgbClr val="FF0000"/>
                </a:solidFill>
              </a:rPr>
              <a:t>authorities</a:t>
            </a:r>
            <a:r>
              <a:rPr lang="fr-FR" b="1" dirty="0">
                <a:solidFill>
                  <a:srgbClr val="FF0000"/>
                </a:solidFill>
              </a:rPr>
              <a:t> to </a:t>
            </a:r>
            <a:r>
              <a:rPr lang="fr-FR" b="1" dirty="0" err="1">
                <a:solidFill>
                  <a:srgbClr val="FF0000"/>
                </a:solidFill>
              </a:rPr>
              <a:t>be</a:t>
            </a:r>
            <a:r>
              <a:rPr lang="fr-FR" b="1" dirty="0">
                <a:solidFill>
                  <a:srgbClr val="FF0000"/>
                </a:solidFill>
              </a:rPr>
              <a:t> transparent and to </a:t>
            </a:r>
            <a:r>
              <a:rPr lang="fr-FR" b="1" dirty="0" err="1">
                <a:solidFill>
                  <a:srgbClr val="FF0000"/>
                </a:solidFill>
              </a:rPr>
              <a:t>offer</a:t>
            </a:r>
            <a:r>
              <a:rPr lang="fr-FR" b="1" dirty="0">
                <a:solidFill>
                  <a:srgbClr val="FF0000"/>
                </a:solidFill>
              </a:rPr>
              <a:t> guidance on how </a:t>
            </a:r>
            <a:r>
              <a:rPr lang="fr-FR" b="1" dirty="0" err="1">
                <a:solidFill>
                  <a:srgbClr val="FF0000"/>
                </a:solidFill>
              </a:rPr>
              <a:t>they</a:t>
            </a:r>
            <a:r>
              <a:rPr lang="fr-FR" b="1" dirty="0">
                <a:solidFill>
                  <a:srgbClr val="FF0000"/>
                </a:solidFill>
              </a:rPr>
              <a:t> </a:t>
            </a:r>
            <a:r>
              <a:rPr lang="fr-FR" b="1" dirty="0" err="1">
                <a:solidFill>
                  <a:srgbClr val="FF0000"/>
                </a:solidFill>
              </a:rPr>
              <a:t>will</a:t>
            </a:r>
            <a:r>
              <a:rPr lang="fr-FR" b="1" dirty="0">
                <a:solidFill>
                  <a:srgbClr val="FF0000"/>
                </a:solidFill>
              </a:rPr>
              <a:t> deal </a:t>
            </a:r>
            <a:r>
              <a:rPr lang="fr-FR" b="1" dirty="0" err="1">
                <a:solidFill>
                  <a:srgbClr val="FF0000"/>
                </a:solidFill>
              </a:rPr>
              <a:t>with</a:t>
            </a:r>
            <a:r>
              <a:rPr lang="fr-FR" b="1" dirty="0">
                <a:solidFill>
                  <a:srgbClr val="FF0000"/>
                </a:solidFill>
              </a:rPr>
              <a:t> the issue of </a:t>
            </a:r>
          </a:p>
          <a:p>
            <a:r>
              <a:rPr lang="fr-FR" b="1" dirty="0">
                <a:solidFill>
                  <a:srgbClr val="FF0000"/>
                </a:solidFill>
              </a:rPr>
              <a:t>of </a:t>
            </a:r>
            <a:r>
              <a:rPr lang="fr-FR" b="1" dirty="0" err="1">
                <a:solidFill>
                  <a:srgbClr val="FF0000"/>
                </a:solidFill>
              </a:rPr>
              <a:t>sustainability</a:t>
            </a:r>
            <a:r>
              <a:rPr lang="fr-FR" b="1" dirty="0">
                <a:solidFill>
                  <a:srgbClr val="FF0000"/>
                </a:solidFill>
              </a:rPr>
              <a:t> </a:t>
            </a:r>
            <a:r>
              <a:rPr lang="fr-FR" b="1" dirty="0" err="1">
                <a:solidFill>
                  <a:srgbClr val="FF0000"/>
                </a:solidFill>
              </a:rPr>
              <a:t>agreements</a:t>
            </a:r>
            <a:endParaRPr lang="fr-FR" b="1" dirty="0">
              <a:solidFill>
                <a:srgbClr val="FF0000"/>
              </a:solidFill>
            </a:endParaRPr>
          </a:p>
          <a:p>
            <a:endParaRPr lang="fr-FR" dirty="0"/>
          </a:p>
          <a:p>
            <a:r>
              <a:rPr lang="fr-FR" dirty="0"/>
              <a:t>3) </a:t>
            </a:r>
            <a:r>
              <a:rPr lang="fr-FR" b="1" dirty="0">
                <a:solidFill>
                  <a:srgbClr val="FF0000"/>
                </a:solidFill>
              </a:rPr>
              <a:t>Public </a:t>
            </a:r>
            <a:r>
              <a:rPr lang="fr-FR" b="1" dirty="0" err="1">
                <a:solidFill>
                  <a:srgbClr val="FF0000"/>
                </a:solidFill>
              </a:rPr>
              <a:t>interest</a:t>
            </a:r>
            <a:r>
              <a:rPr lang="fr-FR" b="1" dirty="0">
                <a:solidFill>
                  <a:srgbClr val="FF0000"/>
                </a:solidFill>
              </a:rPr>
              <a:t> versus new concept of </a:t>
            </a:r>
            <a:r>
              <a:rPr lang="fr-FR" b="1" dirty="0" err="1">
                <a:solidFill>
                  <a:srgbClr val="FF0000"/>
                </a:solidFill>
              </a:rPr>
              <a:t>efficiency</a:t>
            </a:r>
            <a:endParaRPr lang="fr-FR" b="1" dirty="0">
              <a:solidFill>
                <a:srgbClr val="FF0000"/>
              </a:solidFill>
            </a:endParaRPr>
          </a:p>
          <a:p>
            <a:endParaRPr lang="fr-FR" dirty="0"/>
          </a:p>
          <a:p>
            <a:r>
              <a:rPr lang="fr-FR" dirty="0"/>
              <a:t>4) </a:t>
            </a:r>
            <a:r>
              <a:rPr lang="fr-FR" b="1" dirty="0">
                <a:solidFill>
                  <a:srgbClr val="FF0000"/>
                </a:solidFill>
              </a:rPr>
              <a:t>Time frame of the </a:t>
            </a:r>
            <a:r>
              <a:rPr lang="fr-FR" b="1" dirty="0" err="1">
                <a:solidFill>
                  <a:srgbClr val="FF0000"/>
                </a:solidFill>
              </a:rPr>
              <a:t>competition</a:t>
            </a:r>
            <a:r>
              <a:rPr lang="fr-FR" b="1" dirty="0">
                <a:solidFill>
                  <a:srgbClr val="FF0000"/>
                </a:solidFill>
              </a:rPr>
              <a:t>  </a:t>
            </a:r>
            <a:r>
              <a:rPr lang="fr-FR" b="1" dirty="0" err="1">
                <a:solidFill>
                  <a:srgbClr val="FF0000"/>
                </a:solidFill>
              </a:rPr>
              <a:t>analysis</a:t>
            </a:r>
            <a:r>
              <a:rPr lang="fr-FR" b="1" dirty="0">
                <a:solidFill>
                  <a:srgbClr val="FF0000"/>
                </a:solidFill>
              </a:rPr>
              <a:t> </a:t>
            </a:r>
          </a:p>
          <a:p>
            <a:endParaRPr lang="fr-FR" dirty="0"/>
          </a:p>
          <a:p>
            <a:r>
              <a:rPr lang="fr-FR" dirty="0"/>
              <a:t>5) </a:t>
            </a:r>
            <a:r>
              <a:rPr lang="fr-FR" b="1" dirty="0">
                <a:solidFill>
                  <a:srgbClr val="FF0000"/>
                </a:solidFill>
              </a:rPr>
              <a:t>Conditions for exemptions </a:t>
            </a:r>
            <a:r>
              <a:rPr lang="fr-FR" dirty="0"/>
              <a:t>( </a:t>
            </a:r>
            <a:r>
              <a:rPr lang="fr-FR" dirty="0" err="1"/>
              <a:t>should</a:t>
            </a:r>
            <a:r>
              <a:rPr lang="fr-FR" dirty="0"/>
              <a:t> out of </a:t>
            </a:r>
            <a:r>
              <a:rPr lang="fr-FR" dirty="0" err="1"/>
              <a:t>market</a:t>
            </a:r>
            <a:r>
              <a:rPr lang="fr-FR" dirty="0"/>
              <a:t> </a:t>
            </a:r>
            <a:r>
              <a:rPr lang="fr-FR" dirty="0" err="1"/>
              <a:t>efficiencies</a:t>
            </a:r>
            <a:r>
              <a:rPr lang="fr-FR" dirty="0"/>
              <a:t> </a:t>
            </a:r>
            <a:r>
              <a:rPr lang="fr-FR" dirty="0" err="1"/>
              <a:t>be</a:t>
            </a:r>
            <a:r>
              <a:rPr lang="fr-FR" dirty="0"/>
              <a:t> </a:t>
            </a:r>
            <a:r>
              <a:rPr lang="fr-FR" dirty="0" err="1"/>
              <a:t>considered</a:t>
            </a:r>
            <a:r>
              <a:rPr lang="fr-FR" dirty="0"/>
              <a:t>)</a:t>
            </a:r>
          </a:p>
          <a:p>
            <a:pPr marL="342900" indent="-342900">
              <a:buAutoNum type="arabicParenR"/>
            </a:pPr>
            <a:endParaRPr lang="fr-FR" dirty="0"/>
          </a:p>
          <a:p>
            <a:r>
              <a:rPr lang="fr-FR" dirty="0"/>
              <a:t>6) </a:t>
            </a:r>
            <a:r>
              <a:rPr lang="fr-FR" b="1" dirty="0" err="1">
                <a:solidFill>
                  <a:srgbClr val="FF0000"/>
                </a:solidFill>
              </a:rPr>
              <a:t>Necessity</a:t>
            </a:r>
            <a:r>
              <a:rPr lang="fr-FR" b="1" dirty="0">
                <a:solidFill>
                  <a:srgbClr val="FF0000"/>
                </a:solidFill>
              </a:rPr>
              <a:t> for </a:t>
            </a:r>
            <a:r>
              <a:rPr lang="fr-FR" b="1" dirty="0" err="1">
                <a:solidFill>
                  <a:srgbClr val="FF0000"/>
                </a:solidFill>
              </a:rPr>
              <a:t>competition</a:t>
            </a:r>
            <a:r>
              <a:rPr lang="fr-FR" b="1" dirty="0">
                <a:solidFill>
                  <a:srgbClr val="FF0000"/>
                </a:solidFill>
              </a:rPr>
              <a:t> </a:t>
            </a:r>
            <a:r>
              <a:rPr lang="fr-FR" b="1" dirty="0" err="1">
                <a:solidFill>
                  <a:srgbClr val="FF0000"/>
                </a:solidFill>
              </a:rPr>
              <a:t>authorities</a:t>
            </a:r>
            <a:r>
              <a:rPr lang="fr-FR" b="1" dirty="0">
                <a:solidFill>
                  <a:srgbClr val="FF0000"/>
                </a:solidFill>
              </a:rPr>
              <a:t> to </a:t>
            </a:r>
            <a:r>
              <a:rPr lang="fr-FR" b="1" dirty="0" err="1">
                <a:solidFill>
                  <a:srgbClr val="FF0000"/>
                </a:solidFill>
              </a:rPr>
              <a:t>be</a:t>
            </a:r>
            <a:r>
              <a:rPr lang="fr-FR" b="1" dirty="0">
                <a:solidFill>
                  <a:srgbClr val="FF0000"/>
                </a:solidFill>
              </a:rPr>
              <a:t> </a:t>
            </a:r>
            <a:r>
              <a:rPr lang="fr-FR" b="1" dirty="0" err="1">
                <a:solidFill>
                  <a:srgbClr val="FF0000"/>
                </a:solidFill>
              </a:rPr>
              <a:t>alert</a:t>
            </a:r>
            <a:r>
              <a:rPr lang="fr-FR" b="1" dirty="0">
                <a:solidFill>
                  <a:srgbClr val="FF0000"/>
                </a:solidFill>
              </a:rPr>
              <a:t> to possible </a:t>
            </a:r>
            <a:r>
              <a:rPr lang="fr-FR" b="1" dirty="0" err="1">
                <a:solidFill>
                  <a:srgbClr val="FF0000"/>
                </a:solidFill>
              </a:rPr>
              <a:t>greenwashing</a:t>
            </a:r>
            <a:r>
              <a:rPr lang="fr-FR" b="1" dirty="0">
                <a:solidFill>
                  <a:srgbClr val="FF0000"/>
                </a:solidFill>
              </a:rPr>
              <a:t>                   </a:t>
            </a:r>
          </a:p>
        </p:txBody>
      </p:sp>
      <p:sp>
        <p:nvSpPr>
          <p:cNvPr id="4" name="Slide Number Placeholder 3"/>
          <p:cNvSpPr>
            <a:spLocks noGrp="1"/>
          </p:cNvSpPr>
          <p:nvPr>
            <p:ph type="sldNum" sz="quarter" idx="12"/>
          </p:nvPr>
        </p:nvSpPr>
        <p:spPr/>
        <p:txBody>
          <a:bodyPr/>
          <a:lstStyle/>
          <a:p>
            <a:fld id="{4EE48309-A391-4D88-B8DA-89EC2B448F00}" type="slidenum">
              <a:rPr lang="fr-FR" smtClean="0"/>
              <a:t>16</a:t>
            </a:fld>
            <a:endParaRPr lang="fr-FR"/>
          </a:p>
        </p:txBody>
      </p:sp>
    </p:spTree>
    <p:extLst>
      <p:ext uri="{BB962C8B-B14F-4D97-AF65-F5344CB8AC3E}">
        <p14:creationId xmlns:p14="http://schemas.microsoft.com/office/powerpoint/2010/main" val="319266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B786789-4F7F-4EB1-8761-F901072AFD89}"/>
              </a:ext>
            </a:extLst>
          </p:cNvPr>
          <p:cNvSpPr>
            <a:spLocks noGrp="1"/>
          </p:cNvSpPr>
          <p:nvPr>
            <p:ph type="title"/>
          </p:nvPr>
        </p:nvSpPr>
        <p:spPr>
          <a:xfrm>
            <a:off x="1981200" y="3044472"/>
            <a:ext cx="8229600" cy="1143000"/>
          </a:xfrm>
        </p:spPr>
        <p:txBody>
          <a:bodyPr>
            <a:normAutofit/>
          </a:bodyPr>
          <a:lstStyle/>
          <a:p>
            <a:pPr algn="ctr"/>
            <a:r>
              <a:rPr lang="fr-FR" sz="3200" b="1" dirty="0">
                <a:solidFill>
                  <a:srgbClr val="FF0000"/>
                </a:solidFill>
                <a:latin typeface="Arial" panose="020B0604020202020204" pitchFamily="34" charset="0"/>
                <a:cs typeface="Arial" panose="020B0604020202020204" pitchFamily="34" charset="0"/>
              </a:rPr>
              <a:t>4) </a:t>
            </a:r>
            <a:r>
              <a:rPr lang="fr-FR" sz="3200" b="1" dirty="0" err="1">
                <a:solidFill>
                  <a:srgbClr val="FF0000"/>
                </a:solidFill>
                <a:latin typeface="Arial" panose="020B0604020202020204" pitchFamily="34" charset="0"/>
                <a:cs typeface="Arial" panose="020B0604020202020204" pitchFamily="34" charset="0"/>
              </a:rPr>
              <a:t>Competition</a:t>
            </a:r>
            <a:r>
              <a:rPr lang="fr-FR" sz="3200" b="1" dirty="0">
                <a:solidFill>
                  <a:srgbClr val="FF0000"/>
                </a:solidFill>
                <a:latin typeface="Arial" panose="020B0604020202020204" pitchFamily="34" charset="0"/>
                <a:cs typeface="Arial" panose="020B0604020202020204" pitchFamily="34" charset="0"/>
              </a:rPr>
              <a:t> and innovation</a:t>
            </a:r>
          </a:p>
        </p:txBody>
      </p:sp>
      <p:sp>
        <p:nvSpPr>
          <p:cNvPr id="3" name="Espace réservé du numéro de diapositive 2">
            <a:extLst>
              <a:ext uri="{FF2B5EF4-FFF2-40B4-BE49-F238E27FC236}">
                <a16:creationId xmlns:a16="http://schemas.microsoft.com/office/drawing/2014/main" id="{9BF8F298-D952-4B40-B706-A5F9253527CA}"/>
              </a:ext>
            </a:extLst>
          </p:cNvPr>
          <p:cNvSpPr>
            <a:spLocks noGrp="1"/>
          </p:cNvSpPr>
          <p:nvPr>
            <p:ph type="sldNum" sz="quarter" idx="12"/>
          </p:nvPr>
        </p:nvSpPr>
        <p:spPr/>
        <p:txBody>
          <a:bodyPr/>
          <a:lstStyle/>
          <a:p>
            <a:fld id="{4588B825-6EA1-4615-A248-015C011E9CD5}" type="slidenum">
              <a:rPr lang="fr-FR" smtClean="0"/>
              <a:t>17</a:t>
            </a:fld>
            <a:endParaRPr lang="fr-FR"/>
          </a:p>
        </p:txBody>
      </p:sp>
    </p:spTree>
    <p:extLst>
      <p:ext uri="{BB962C8B-B14F-4D97-AF65-F5344CB8AC3E}">
        <p14:creationId xmlns:p14="http://schemas.microsoft.com/office/powerpoint/2010/main" val="11537818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fr-FR" sz="3200" b="1" dirty="0">
                <a:solidFill>
                  <a:srgbClr val="C00000"/>
                </a:solidFill>
                <a:latin typeface="Arial" panose="020B0604020202020204" pitchFamily="34" charset="0"/>
                <a:cs typeface="Arial" panose="020B0604020202020204" pitchFamily="34" charset="0"/>
              </a:rPr>
              <a:t>          </a:t>
            </a:r>
            <a:r>
              <a:rPr sz="3200" b="1" dirty="0">
                <a:solidFill>
                  <a:srgbClr val="C00000"/>
                </a:solidFill>
                <a:latin typeface="Arial" panose="020B0604020202020204" pitchFamily="34" charset="0"/>
                <a:cs typeface="Arial" panose="020B0604020202020204" pitchFamily="34" charset="0"/>
              </a:rPr>
              <a:t>Introduction to </a:t>
            </a:r>
            <a:r>
              <a:rPr lang="fr-FR" sz="3200" b="1" dirty="0">
                <a:solidFill>
                  <a:srgbClr val="C00000"/>
                </a:solidFill>
                <a:latin typeface="Arial" panose="020B0604020202020204" pitchFamily="34" charset="0"/>
                <a:cs typeface="Arial" panose="020B0604020202020204" pitchFamily="34" charset="0"/>
              </a:rPr>
              <a:t>C</a:t>
            </a:r>
            <a:r>
              <a:rPr sz="3200" b="1" dirty="0" err="1">
                <a:solidFill>
                  <a:srgbClr val="C00000"/>
                </a:solidFill>
                <a:latin typeface="Arial" panose="020B0604020202020204" pitchFamily="34" charset="0"/>
                <a:cs typeface="Arial" panose="020B0604020202020204" pitchFamily="34" charset="0"/>
              </a:rPr>
              <a:t>ompetition</a:t>
            </a:r>
            <a:r>
              <a:rPr sz="3200" b="1" dirty="0">
                <a:solidFill>
                  <a:srgbClr val="C00000"/>
                </a:solidFill>
                <a:latin typeface="Arial" panose="020B0604020202020204" pitchFamily="34" charset="0"/>
                <a:cs typeface="Arial" panose="020B0604020202020204" pitchFamily="34" charset="0"/>
              </a:rPr>
              <a:t> and </a:t>
            </a:r>
            <a:r>
              <a:rPr lang="fr-FR" sz="3200" b="1" dirty="0">
                <a:solidFill>
                  <a:srgbClr val="C00000"/>
                </a:solidFill>
                <a:latin typeface="Arial" panose="020B0604020202020204" pitchFamily="34" charset="0"/>
                <a:cs typeface="Arial" panose="020B0604020202020204" pitchFamily="34" charset="0"/>
              </a:rPr>
              <a:t>I</a:t>
            </a:r>
            <a:r>
              <a:rPr sz="3200" b="1" dirty="0" err="1">
                <a:solidFill>
                  <a:srgbClr val="C00000"/>
                </a:solidFill>
                <a:latin typeface="Arial" panose="020B0604020202020204" pitchFamily="34" charset="0"/>
                <a:cs typeface="Arial" panose="020B0604020202020204" pitchFamily="34" charset="0"/>
              </a:rPr>
              <a:t>nnovation</a:t>
            </a:r>
            <a:endParaRPr sz="3200" b="1" dirty="0">
              <a:solidFill>
                <a:srgbClr val="C00000"/>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normAutofit/>
          </a:bodyPr>
          <a:lstStyle/>
          <a:p>
            <a:pPr marL="0" indent="0" algn="just">
              <a:buNone/>
            </a:pPr>
            <a:r>
              <a:rPr lang="fr-FR" sz="1800" dirty="0"/>
              <a:t>I</a:t>
            </a:r>
            <a:r>
              <a:rPr sz="1800" dirty="0" err="1"/>
              <a:t>mportance</a:t>
            </a:r>
            <a:r>
              <a:rPr sz="1800" dirty="0"/>
              <a:t> of understanding the relationship between competition and innovation for economic growth.</a:t>
            </a:r>
            <a:endParaRPr lang="fr-FR" sz="1800" dirty="0"/>
          </a:p>
          <a:p>
            <a:pPr marL="0" indent="0" algn="just">
              <a:buNone/>
            </a:pPr>
            <a:endParaRPr lang="en-US" sz="1800" dirty="0"/>
          </a:p>
          <a:p>
            <a:pPr marL="0" indent="0" algn="just">
              <a:buNone/>
            </a:pPr>
            <a:r>
              <a:rPr lang="en-US" sz="1800" dirty="0"/>
              <a:t>"</a:t>
            </a:r>
            <a:r>
              <a:rPr lang="en-US" sz="1800" b="1" dirty="0">
                <a:solidFill>
                  <a:srgbClr val="FF0000"/>
                </a:solidFill>
              </a:rPr>
              <a:t>Competition drives innovation and, in turn, innovation drives higher welfare and economic growth. However, there is no theoretical consensus on the precise relationship between these variables</a:t>
            </a:r>
            <a:r>
              <a:rPr lang="en-US" sz="1800" dirty="0"/>
              <a:t>”</a:t>
            </a:r>
            <a:endParaRPr lang="en-US" sz="1800" b="1" dirty="0"/>
          </a:p>
          <a:p>
            <a:pPr marL="0" indent="0" algn="just">
              <a:buNone/>
            </a:pPr>
            <a:endParaRPr lang="en-US" sz="1800" dirty="0"/>
          </a:p>
          <a:p>
            <a:pPr marL="0" indent="0" algn="just">
              <a:buNone/>
            </a:pPr>
            <a:r>
              <a:rPr lang="en-US" sz="1800" dirty="0"/>
              <a:t>"Future research should focus on the implications of the relationship between competition and innovation in competition enforcement and policy adaptation.</a:t>
            </a:r>
          </a:p>
          <a:p>
            <a:pPr marL="0" indent="0" algn="just">
              <a:buNone/>
            </a:pPr>
            <a:endParaRPr lang="en-US" sz="1800" dirty="0"/>
          </a:p>
          <a:p>
            <a:pPr marL="0" indent="0" algn="just">
              <a:buNone/>
            </a:pPr>
            <a:endParaRPr lang="en-US" sz="1800" dirty="0"/>
          </a:p>
          <a:p>
            <a:pPr marL="0" indent="0" algn="just">
              <a:buNone/>
            </a:pPr>
            <a:r>
              <a:rPr lang="en-US" sz="1400" b="1" dirty="0"/>
              <a:t>Hearing on Competition and </a:t>
            </a:r>
            <a:r>
              <a:rPr lang="en-US" sz="1400" b="1" dirty="0" err="1"/>
              <a:t>Innovation:Background</a:t>
            </a:r>
            <a:r>
              <a:rPr lang="en-US" sz="1400" b="1" dirty="0"/>
              <a:t> note by the Secretariat, OECD 2023</a:t>
            </a:r>
          </a:p>
          <a:p>
            <a:pPr marL="0" indent="0">
              <a:buNone/>
            </a:pPr>
            <a:endParaRPr sz="1800" b="1" dirty="0"/>
          </a:p>
        </p:txBody>
      </p:sp>
      <p:sp>
        <p:nvSpPr>
          <p:cNvPr id="4" name="Espace réservé du numéro de diapositive 3">
            <a:extLst>
              <a:ext uri="{FF2B5EF4-FFF2-40B4-BE49-F238E27FC236}">
                <a16:creationId xmlns:a16="http://schemas.microsoft.com/office/drawing/2014/main" id="{53E9D630-45B1-488D-9E13-A138DBA0143D}"/>
              </a:ext>
            </a:extLst>
          </p:cNvPr>
          <p:cNvSpPr>
            <a:spLocks noGrp="1"/>
          </p:cNvSpPr>
          <p:nvPr>
            <p:ph type="sldNum" sz="quarter" idx="12"/>
          </p:nvPr>
        </p:nvSpPr>
        <p:spPr/>
        <p:txBody>
          <a:bodyPr/>
          <a:lstStyle/>
          <a:p>
            <a:fld id="{4588B825-6EA1-4615-A248-015C011E9CD5}" type="slidenum">
              <a:rPr lang="fr-FR" smtClean="0"/>
              <a:t>18</a:t>
            </a:fld>
            <a:endParaRPr lang="fr-F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A4A0427-6EF5-4E38-9F8E-6ED64B078EF3}"/>
              </a:ext>
            </a:extLst>
          </p:cNvPr>
          <p:cNvSpPr>
            <a:spLocks noGrp="1"/>
          </p:cNvSpPr>
          <p:nvPr>
            <p:ph type="title"/>
          </p:nvPr>
        </p:nvSpPr>
        <p:spPr>
          <a:xfrm>
            <a:off x="983090" y="39028"/>
            <a:ext cx="10539325" cy="1143000"/>
          </a:xfrm>
        </p:spPr>
        <p:txBody>
          <a:bodyPr>
            <a:normAutofit/>
          </a:bodyPr>
          <a:lstStyle/>
          <a:p>
            <a:pPr algn="l"/>
            <a:r>
              <a:rPr lang="en-US" sz="3200" b="1" dirty="0">
                <a:solidFill>
                  <a:srgbClr val="C00000"/>
                </a:solidFill>
                <a:latin typeface="Arial" panose="020B0604020202020204" pitchFamily="34" charset="0"/>
                <a:cs typeface="Arial" panose="020B0604020202020204" pitchFamily="34" charset="0"/>
              </a:rPr>
              <a:t>          Competition Law: the Need for a New Approach</a:t>
            </a:r>
            <a:endParaRPr lang="fr-FR" sz="4800" b="1" dirty="0">
              <a:solidFill>
                <a:srgbClr val="C00000"/>
              </a:solidFill>
              <a:latin typeface="Arial" panose="020B0604020202020204" pitchFamily="34" charset="0"/>
              <a:cs typeface="Arial" panose="020B0604020202020204" pitchFamily="34" charset="0"/>
            </a:endParaRPr>
          </a:p>
        </p:txBody>
      </p:sp>
      <p:sp>
        <p:nvSpPr>
          <p:cNvPr id="4" name="ZoneTexte 3">
            <a:extLst>
              <a:ext uri="{FF2B5EF4-FFF2-40B4-BE49-F238E27FC236}">
                <a16:creationId xmlns:a16="http://schemas.microsoft.com/office/drawing/2014/main" id="{353C81DB-E1CB-43A5-9C09-C0CC669426E4}"/>
              </a:ext>
            </a:extLst>
          </p:cNvPr>
          <p:cNvSpPr txBox="1"/>
          <p:nvPr/>
        </p:nvSpPr>
        <p:spPr>
          <a:xfrm>
            <a:off x="2443018" y="5334108"/>
            <a:ext cx="6313055" cy="369332"/>
          </a:xfrm>
          <a:prstGeom prst="rect">
            <a:avLst/>
          </a:prstGeom>
          <a:noFill/>
        </p:spPr>
        <p:txBody>
          <a:bodyPr wrap="square">
            <a:spAutoFit/>
          </a:bodyPr>
          <a:lstStyle/>
          <a:p>
            <a:endParaRPr lang="en-US" dirty="0"/>
          </a:p>
        </p:txBody>
      </p:sp>
      <p:sp>
        <p:nvSpPr>
          <p:cNvPr id="6" name="ZoneTexte 5">
            <a:extLst>
              <a:ext uri="{FF2B5EF4-FFF2-40B4-BE49-F238E27FC236}">
                <a16:creationId xmlns:a16="http://schemas.microsoft.com/office/drawing/2014/main" id="{9CA58889-F8B7-4925-A8B5-9451B636EF85}"/>
              </a:ext>
            </a:extLst>
          </p:cNvPr>
          <p:cNvSpPr txBox="1"/>
          <p:nvPr/>
        </p:nvSpPr>
        <p:spPr>
          <a:xfrm>
            <a:off x="748937" y="1417638"/>
            <a:ext cx="11007633" cy="3908762"/>
          </a:xfrm>
          <a:prstGeom prst="rect">
            <a:avLst/>
          </a:prstGeom>
          <a:noFill/>
        </p:spPr>
        <p:txBody>
          <a:bodyPr wrap="square">
            <a:spAutoFit/>
          </a:bodyPr>
          <a:lstStyle/>
          <a:p>
            <a:pPr algn="just"/>
            <a:r>
              <a:rPr lang="en-US" b="1" dirty="0">
                <a:solidFill>
                  <a:srgbClr val="FF0000"/>
                </a:solidFill>
              </a:rPr>
              <a:t>Thomas Rosch, FTC Commissioner, 2010</a:t>
            </a:r>
            <a:r>
              <a:rPr lang="en-US" dirty="0"/>
              <a:t> “</a:t>
            </a:r>
            <a:r>
              <a:rPr lang="en-US" b="1" dirty="0">
                <a:solidFill>
                  <a:srgbClr val="0070C0"/>
                </a:solidFill>
              </a:rPr>
              <a:t>Antitrust has historically focused on static (rather) than dynamic analysis</a:t>
            </a:r>
            <a:r>
              <a:rPr lang="en-US" dirty="0"/>
              <a:t>… for a number of reasons. First the antitrust community… both lawyer and economists… have far greater familiarity and comfort with static analysis rather than dynamic analysis. Third there’s a perception… </a:t>
            </a:r>
            <a:r>
              <a:rPr lang="en-US" dirty="0">
                <a:solidFill>
                  <a:srgbClr val="0070C0"/>
                </a:solidFill>
              </a:rPr>
              <a:t>that </a:t>
            </a:r>
            <a:r>
              <a:rPr lang="en-US" b="1" dirty="0">
                <a:solidFill>
                  <a:srgbClr val="0070C0"/>
                </a:solidFill>
              </a:rPr>
              <a:t>dynamic analysis </a:t>
            </a:r>
            <a:r>
              <a:rPr lang="en-US" dirty="0"/>
              <a:t>is less well developed…”</a:t>
            </a:r>
          </a:p>
          <a:p>
            <a:pPr algn="just"/>
            <a:endParaRPr lang="en-US" dirty="0"/>
          </a:p>
          <a:p>
            <a:pPr algn="just"/>
            <a:r>
              <a:rPr lang="en-US" b="1" dirty="0">
                <a:solidFill>
                  <a:srgbClr val="FF0000"/>
                </a:solidFill>
              </a:rPr>
              <a:t>Christine Wilson, FTC Commissioner, Sept 11, 2019 </a:t>
            </a:r>
            <a:r>
              <a:rPr lang="en-US" dirty="0"/>
              <a:t>“Innovation over the longer run will deliver very large consumer welfare gains” yet </a:t>
            </a:r>
            <a:r>
              <a:rPr lang="en-US" b="1" dirty="0">
                <a:solidFill>
                  <a:srgbClr val="0070C0"/>
                </a:solidFill>
              </a:rPr>
              <a:t>competition authorities “routinely struggle to account for dynamic effects</a:t>
            </a:r>
            <a:r>
              <a:rPr lang="en-US" dirty="0"/>
              <a:t>”</a:t>
            </a:r>
          </a:p>
          <a:p>
            <a:pPr algn="just"/>
            <a:endParaRPr lang="en-US" dirty="0"/>
          </a:p>
          <a:p>
            <a:pPr algn="just"/>
            <a:r>
              <a:rPr lang="en-US" b="1" dirty="0">
                <a:solidFill>
                  <a:srgbClr val="FF0000"/>
                </a:solidFill>
              </a:rPr>
              <a:t>UK Competition Apple’s Tribunal in Meta v CMA 2022</a:t>
            </a:r>
            <a:r>
              <a:rPr lang="en-US" dirty="0"/>
              <a:t>” “Identifying the criteria that are relevant in determining whether a state of </a:t>
            </a:r>
            <a:r>
              <a:rPr lang="en-US" b="1" dirty="0">
                <a:solidFill>
                  <a:srgbClr val="0070C0"/>
                </a:solidFill>
              </a:rPr>
              <a:t>dynamic competition </a:t>
            </a:r>
            <a:r>
              <a:rPr lang="en-US" dirty="0"/>
              <a:t>exists, and if so, whether a merger weakens that competition, is extremely difficult.”</a:t>
            </a:r>
          </a:p>
          <a:p>
            <a:endParaRPr lang="en-US" dirty="0"/>
          </a:p>
          <a:p>
            <a:r>
              <a:rPr lang="en-US" sz="1400" b="1" dirty="0"/>
              <a:t>David J. Teece, M&amp;A and Digital: A More Dynamic Approach? Concurrences Round Table November 14, 2022</a:t>
            </a:r>
          </a:p>
          <a:p>
            <a:endParaRPr lang="en-US" dirty="0"/>
          </a:p>
        </p:txBody>
      </p:sp>
      <p:sp>
        <p:nvSpPr>
          <p:cNvPr id="3" name="Espace réservé du numéro de diapositive 2">
            <a:extLst>
              <a:ext uri="{FF2B5EF4-FFF2-40B4-BE49-F238E27FC236}">
                <a16:creationId xmlns:a16="http://schemas.microsoft.com/office/drawing/2014/main" id="{9E560319-9E33-40C0-954E-5AC68EA0A24C}"/>
              </a:ext>
            </a:extLst>
          </p:cNvPr>
          <p:cNvSpPr>
            <a:spLocks noGrp="1"/>
          </p:cNvSpPr>
          <p:nvPr>
            <p:ph type="sldNum" sz="quarter" idx="12"/>
          </p:nvPr>
        </p:nvSpPr>
        <p:spPr/>
        <p:txBody>
          <a:bodyPr/>
          <a:lstStyle/>
          <a:p>
            <a:fld id="{4588B825-6EA1-4615-A248-015C011E9CD5}" type="slidenum">
              <a:rPr lang="fr-FR" smtClean="0"/>
              <a:t>19</a:t>
            </a:fld>
            <a:endParaRPr lang="fr-FR"/>
          </a:p>
        </p:txBody>
      </p:sp>
    </p:spTree>
    <p:extLst>
      <p:ext uri="{BB962C8B-B14F-4D97-AF65-F5344CB8AC3E}">
        <p14:creationId xmlns:p14="http://schemas.microsoft.com/office/powerpoint/2010/main" val="37979407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C0061C8-5201-41F2-917F-B8D6EEDCAB21}"/>
              </a:ext>
            </a:extLst>
          </p:cNvPr>
          <p:cNvSpPr>
            <a:spLocks noGrp="1"/>
          </p:cNvSpPr>
          <p:nvPr>
            <p:ph type="title"/>
          </p:nvPr>
        </p:nvSpPr>
        <p:spPr>
          <a:xfrm>
            <a:off x="139336" y="350145"/>
            <a:ext cx="10842172" cy="1143000"/>
          </a:xfrm>
        </p:spPr>
        <p:txBody>
          <a:bodyPr/>
          <a:lstStyle/>
          <a:p>
            <a:pPr algn="ctr"/>
            <a:r>
              <a:rPr lang="fr-FR" sz="3200" b="1" dirty="0">
                <a:solidFill>
                  <a:srgbClr val="C00000"/>
                </a:solidFill>
                <a:latin typeface="Arial" panose="020B0604020202020204" pitchFamily="34" charset="0"/>
                <a:cs typeface="Arial" panose="020B0604020202020204" pitchFamily="34" charset="0"/>
              </a:rPr>
              <a:t>        Five Challenges for </a:t>
            </a:r>
            <a:r>
              <a:rPr lang="fr-FR" sz="3200" b="1" dirty="0" err="1">
                <a:solidFill>
                  <a:srgbClr val="C00000"/>
                </a:solidFill>
                <a:latin typeface="Arial" panose="020B0604020202020204" pitchFamily="34" charset="0"/>
                <a:cs typeface="Arial" panose="020B0604020202020204" pitchFamily="34" charset="0"/>
              </a:rPr>
              <a:t>Competition</a:t>
            </a:r>
            <a:r>
              <a:rPr lang="fr-FR" sz="3200" b="1" dirty="0">
                <a:solidFill>
                  <a:srgbClr val="C00000"/>
                </a:solidFill>
                <a:latin typeface="Arial" panose="020B0604020202020204" pitchFamily="34" charset="0"/>
                <a:cs typeface="Arial" panose="020B0604020202020204" pitchFamily="34" charset="0"/>
              </a:rPr>
              <a:t> Law and Policy in the 21st Century</a:t>
            </a:r>
            <a:endParaRPr lang="fr-FR" b="1" dirty="0">
              <a:solidFill>
                <a:srgbClr val="C00000"/>
              </a:solidFill>
              <a:latin typeface="Arial" panose="020B0604020202020204" pitchFamily="34" charset="0"/>
              <a:cs typeface="Arial" panose="020B0604020202020204" pitchFamily="34" charset="0"/>
            </a:endParaRPr>
          </a:p>
        </p:txBody>
      </p:sp>
      <p:sp>
        <p:nvSpPr>
          <p:cNvPr id="3" name="ZoneTexte 2">
            <a:extLst>
              <a:ext uri="{FF2B5EF4-FFF2-40B4-BE49-F238E27FC236}">
                <a16:creationId xmlns:a16="http://schemas.microsoft.com/office/drawing/2014/main" id="{9577F9E7-5568-4D76-AE20-F72AB532F7F7}"/>
              </a:ext>
            </a:extLst>
          </p:cNvPr>
          <p:cNvSpPr txBox="1"/>
          <p:nvPr/>
        </p:nvSpPr>
        <p:spPr>
          <a:xfrm>
            <a:off x="1925644" y="1839959"/>
            <a:ext cx="7269555" cy="3970318"/>
          </a:xfrm>
          <a:prstGeom prst="rect">
            <a:avLst/>
          </a:prstGeom>
          <a:noFill/>
        </p:spPr>
        <p:txBody>
          <a:bodyPr wrap="square" rtlCol="0">
            <a:spAutoFit/>
          </a:bodyPr>
          <a:lstStyle/>
          <a:p>
            <a:pPr algn="just"/>
            <a:r>
              <a:rPr lang="fr-FR" b="1" dirty="0">
                <a:solidFill>
                  <a:srgbClr val="FF0000"/>
                </a:solidFill>
              </a:rPr>
              <a:t>The End of </a:t>
            </a:r>
            <a:r>
              <a:rPr lang="fr-FR" b="1" dirty="0" err="1">
                <a:solidFill>
                  <a:srgbClr val="FF0000"/>
                </a:solidFill>
              </a:rPr>
              <a:t>Globalization</a:t>
            </a:r>
            <a:r>
              <a:rPr lang="fr-FR" b="1" dirty="0">
                <a:solidFill>
                  <a:srgbClr val="FF0000"/>
                </a:solidFill>
              </a:rPr>
              <a:t> and International Trade </a:t>
            </a:r>
            <a:r>
              <a:rPr lang="fr-FR" b="1" dirty="0" err="1">
                <a:solidFill>
                  <a:srgbClr val="FF0000"/>
                </a:solidFill>
              </a:rPr>
              <a:t>Liberalization</a:t>
            </a:r>
            <a:r>
              <a:rPr lang="fr-FR" b="1" dirty="0">
                <a:solidFill>
                  <a:srgbClr val="FF0000"/>
                </a:solidFill>
              </a:rPr>
              <a:t>: </a:t>
            </a:r>
            <a:r>
              <a:rPr lang="fr-FR" b="1" dirty="0">
                <a:solidFill>
                  <a:srgbClr val="0070C0"/>
                </a:solidFill>
              </a:rPr>
              <a:t>Need to </a:t>
            </a:r>
            <a:r>
              <a:rPr lang="fr-FR" b="1" dirty="0" err="1">
                <a:solidFill>
                  <a:srgbClr val="0070C0"/>
                </a:solidFill>
              </a:rPr>
              <a:t>find</a:t>
            </a:r>
            <a:r>
              <a:rPr lang="fr-FR" b="1" dirty="0">
                <a:solidFill>
                  <a:srgbClr val="0070C0"/>
                </a:solidFill>
              </a:rPr>
              <a:t> a new perspective on </a:t>
            </a:r>
            <a:r>
              <a:rPr lang="fr-FR" b="1" dirty="0" err="1">
                <a:solidFill>
                  <a:srgbClr val="0070C0"/>
                </a:solidFill>
              </a:rPr>
              <a:t>competition</a:t>
            </a:r>
            <a:endParaRPr lang="fr-FR" b="1" dirty="0">
              <a:solidFill>
                <a:srgbClr val="0070C0"/>
              </a:solidFill>
            </a:endParaRPr>
          </a:p>
          <a:p>
            <a:pPr algn="just"/>
            <a:endParaRPr lang="fr-FR" b="1" dirty="0">
              <a:solidFill>
                <a:srgbClr val="FF0000"/>
              </a:solidFill>
            </a:endParaRPr>
          </a:p>
          <a:p>
            <a:pPr algn="just"/>
            <a:r>
              <a:rPr lang="fr-FR" b="1" dirty="0" err="1">
                <a:solidFill>
                  <a:srgbClr val="FF0000"/>
                </a:solidFill>
              </a:rPr>
              <a:t>Competition</a:t>
            </a:r>
            <a:r>
              <a:rPr lang="fr-FR" b="1" dirty="0">
                <a:solidFill>
                  <a:srgbClr val="FF0000"/>
                </a:solidFill>
              </a:rPr>
              <a:t> and the Digital </a:t>
            </a:r>
            <a:r>
              <a:rPr lang="fr-FR" b="1" dirty="0" err="1">
                <a:solidFill>
                  <a:srgbClr val="FF0000"/>
                </a:solidFill>
              </a:rPr>
              <a:t>Markets</a:t>
            </a:r>
            <a:r>
              <a:rPr lang="fr-FR" b="1" dirty="0">
                <a:solidFill>
                  <a:srgbClr val="0070C0"/>
                </a:solidFill>
              </a:rPr>
              <a:t>: Need to </a:t>
            </a:r>
            <a:r>
              <a:rPr lang="fr-FR" b="1" dirty="0" err="1">
                <a:solidFill>
                  <a:srgbClr val="0070C0"/>
                </a:solidFill>
              </a:rPr>
              <a:t>adapt</a:t>
            </a:r>
            <a:r>
              <a:rPr lang="fr-FR" b="1" dirty="0">
                <a:solidFill>
                  <a:srgbClr val="0070C0"/>
                </a:solidFill>
              </a:rPr>
              <a:t> the </a:t>
            </a:r>
            <a:r>
              <a:rPr lang="fr-FR" b="1" dirty="0" err="1">
                <a:solidFill>
                  <a:srgbClr val="0070C0"/>
                </a:solidFill>
              </a:rPr>
              <a:t>competition</a:t>
            </a:r>
            <a:r>
              <a:rPr lang="fr-FR" b="1" dirty="0">
                <a:solidFill>
                  <a:srgbClr val="0070C0"/>
                </a:solidFill>
              </a:rPr>
              <a:t> </a:t>
            </a:r>
            <a:r>
              <a:rPr lang="fr-FR" b="1" dirty="0" err="1">
                <a:solidFill>
                  <a:srgbClr val="0070C0"/>
                </a:solidFill>
              </a:rPr>
              <a:t>law</a:t>
            </a:r>
            <a:r>
              <a:rPr lang="fr-FR" b="1" dirty="0">
                <a:solidFill>
                  <a:srgbClr val="0070C0"/>
                </a:solidFill>
              </a:rPr>
              <a:t> </a:t>
            </a:r>
            <a:r>
              <a:rPr lang="fr-FR" b="1" dirty="0" err="1">
                <a:solidFill>
                  <a:srgbClr val="0070C0"/>
                </a:solidFill>
              </a:rPr>
              <a:t>tools</a:t>
            </a:r>
            <a:r>
              <a:rPr lang="fr-FR" b="1" dirty="0">
                <a:solidFill>
                  <a:srgbClr val="0070C0"/>
                </a:solidFill>
              </a:rPr>
              <a:t> and </a:t>
            </a:r>
            <a:r>
              <a:rPr lang="fr-FR" b="1" dirty="0" err="1">
                <a:solidFill>
                  <a:srgbClr val="0070C0"/>
                </a:solidFill>
              </a:rPr>
              <a:t>analysis</a:t>
            </a:r>
            <a:r>
              <a:rPr lang="fr-FR" b="1" dirty="0">
                <a:solidFill>
                  <a:srgbClr val="0070C0"/>
                </a:solidFill>
              </a:rPr>
              <a:t> and to </a:t>
            </a:r>
            <a:r>
              <a:rPr lang="fr-FR" b="1" dirty="0" err="1">
                <a:solidFill>
                  <a:srgbClr val="0070C0"/>
                </a:solidFill>
              </a:rPr>
              <a:t>find</a:t>
            </a:r>
            <a:r>
              <a:rPr lang="fr-FR" b="1" dirty="0">
                <a:solidFill>
                  <a:srgbClr val="0070C0"/>
                </a:solidFill>
              </a:rPr>
              <a:t> new </a:t>
            </a:r>
            <a:r>
              <a:rPr lang="fr-FR" b="1" dirty="0" err="1">
                <a:solidFill>
                  <a:srgbClr val="0070C0"/>
                </a:solidFill>
              </a:rPr>
              <a:t>dynamic</a:t>
            </a:r>
            <a:r>
              <a:rPr lang="fr-FR" b="1" dirty="0">
                <a:solidFill>
                  <a:srgbClr val="0070C0"/>
                </a:solidFill>
              </a:rPr>
              <a:t> </a:t>
            </a:r>
            <a:r>
              <a:rPr lang="fr-FR" b="1" dirty="0" err="1">
                <a:solidFill>
                  <a:srgbClr val="0070C0"/>
                </a:solidFill>
              </a:rPr>
              <a:t>theories</a:t>
            </a:r>
            <a:r>
              <a:rPr lang="fr-FR" b="1" dirty="0">
                <a:solidFill>
                  <a:srgbClr val="0070C0"/>
                </a:solidFill>
              </a:rPr>
              <a:t> of </a:t>
            </a:r>
            <a:r>
              <a:rPr lang="fr-FR" b="1" dirty="0" err="1">
                <a:solidFill>
                  <a:srgbClr val="0070C0"/>
                </a:solidFill>
              </a:rPr>
              <a:t>harm</a:t>
            </a:r>
            <a:endParaRPr lang="fr-FR" b="1" dirty="0">
              <a:solidFill>
                <a:srgbClr val="0070C0"/>
              </a:solidFill>
            </a:endParaRPr>
          </a:p>
          <a:p>
            <a:pPr algn="just"/>
            <a:endParaRPr lang="fr-FR" dirty="0"/>
          </a:p>
          <a:p>
            <a:pPr algn="just"/>
            <a:r>
              <a:rPr lang="fr-FR" b="1" dirty="0" err="1">
                <a:solidFill>
                  <a:srgbClr val="FF0000"/>
                </a:solidFill>
              </a:rPr>
              <a:t>Competition</a:t>
            </a:r>
            <a:r>
              <a:rPr lang="fr-FR" b="1" dirty="0">
                <a:solidFill>
                  <a:srgbClr val="FF0000"/>
                </a:solidFill>
              </a:rPr>
              <a:t> and </a:t>
            </a:r>
            <a:r>
              <a:rPr lang="fr-FR" b="1" dirty="0" err="1">
                <a:solidFill>
                  <a:srgbClr val="FF0000"/>
                </a:solidFill>
              </a:rPr>
              <a:t>Sustainability</a:t>
            </a:r>
            <a:r>
              <a:rPr lang="fr-FR" dirty="0"/>
              <a:t>: </a:t>
            </a:r>
            <a:r>
              <a:rPr lang="fr-FR" b="1" dirty="0">
                <a:solidFill>
                  <a:srgbClr val="0070C0"/>
                </a:solidFill>
              </a:rPr>
              <a:t>Need to </a:t>
            </a:r>
            <a:r>
              <a:rPr lang="fr-FR" b="1" dirty="0" err="1">
                <a:solidFill>
                  <a:srgbClr val="0070C0"/>
                </a:solidFill>
              </a:rPr>
              <a:t>reflect</a:t>
            </a:r>
            <a:r>
              <a:rPr lang="fr-FR" b="1" dirty="0">
                <a:solidFill>
                  <a:srgbClr val="0070C0"/>
                </a:solidFill>
              </a:rPr>
              <a:t> on the goals and time perspective of </a:t>
            </a:r>
            <a:r>
              <a:rPr lang="fr-FR" b="1" dirty="0" err="1">
                <a:solidFill>
                  <a:srgbClr val="0070C0"/>
                </a:solidFill>
              </a:rPr>
              <a:t>competition</a:t>
            </a:r>
            <a:r>
              <a:rPr lang="fr-FR" b="1" dirty="0">
                <a:solidFill>
                  <a:srgbClr val="0070C0"/>
                </a:solidFill>
              </a:rPr>
              <a:t> </a:t>
            </a:r>
            <a:r>
              <a:rPr lang="fr-FR" b="1" dirty="0" err="1">
                <a:solidFill>
                  <a:srgbClr val="0070C0"/>
                </a:solidFill>
              </a:rPr>
              <a:t>analysis</a:t>
            </a:r>
            <a:endParaRPr lang="fr-FR" b="1" dirty="0">
              <a:solidFill>
                <a:srgbClr val="0070C0"/>
              </a:solidFill>
            </a:endParaRPr>
          </a:p>
          <a:p>
            <a:pPr algn="just"/>
            <a:endParaRPr lang="fr-FR" b="1" dirty="0">
              <a:solidFill>
                <a:srgbClr val="0070C0"/>
              </a:solidFill>
            </a:endParaRPr>
          </a:p>
          <a:p>
            <a:pPr algn="just"/>
            <a:r>
              <a:rPr lang="fr-FR" b="1" dirty="0" err="1">
                <a:solidFill>
                  <a:srgbClr val="FF0000"/>
                </a:solidFill>
              </a:rPr>
              <a:t>Competition</a:t>
            </a:r>
            <a:r>
              <a:rPr lang="fr-FR" b="1" dirty="0">
                <a:solidFill>
                  <a:srgbClr val="FF0000"/>
                </a:solidFill>
              </a:rPr>
              <a:t> and Innovation</a:t>
            </a:r>
            <a:r>
              <a:rPr lang="fr-FR" b="1" dirty="0">
                <a:solidFill>
                  <a:srgbClr val="0070C0"/>
                </a:solidFill>
              </a:rPr>
              <a:t>: Need to </a:t>
            </a:r>
            <a:r>
              <a:rPr lang="fr-FR" b="1" dirty="0" err="1">
                <a:solidFill>
                  <a:srgbClr val="0070C0"/>
                </a:solidFill>
              </a:rPr>
              <a:t>better</a:t>
            </a:r>
            <a:r>
              <a:rPr lang="fr-FR" b="1" dirty="0">
                <a:solidFill>
                  <a:srgbClr val="0070C0"/>
                </a:solidFill>
              </a:rPr>
              <a:t> </a:t>
            </a:r>
            <a:r>
              <a:rPr lang="fr-FR" b="1" dirty="0" err="1">
                <a:solidFill>
                  <a:srgbClr val="0070C0"/>
                </a:solidFill>
              </a:rPr>
              <a:t>understand</a:t>
            </a:r>
            <a:r>
              <a:rPr lang="fr-FR" b="1" dirty="0">
                <a:solidFill>
                  <a:srgbClr val="0070C0"/>
                </a:solidFill>
              </a:rPr>
              <a:t> the </a:t>
            </a:r>
            <a:r>
              <a:rPr lang="fr-FR" b="1" dirty="0" err="1">
                <a:solidFill>
                  <a:srgbClr val="0070C0"/>
                </a:solidFill>
              </a:rPr>
              <a:t>relationship</a:t>
            </a:r>
            <a:r>
              <a:rPr lang="fr-FR" b="1" dirty="0">
                <a:solidFill>
                  <a:srgbClr val="0070C0"/>
                </a:solidFill>
              </a:rPr>
              <a:t> </a:t>
            </a:r>
            <a:r>
              <a:rPr lang="fr-FR" b="1" dirty="0" err="1">
                <a:solidFill>
                  <a:srgbClr val="0070C0"/>
                </a:solidFill>
              </a:rPr>
              <a:t>between</a:t>
            </a:r>
            <a:r>
              <a:rPr lang="fr-FR" b="1" dirty="0">
                <a:solidFill>
                  <a:srgbClr val="0070C0"/>
                </a:solidFill>
              </a:rPr>
              <a:t> </a:t>
            </a:r>
            <a:r>
              <a:rPr lang="fr-FR" b="1" dirty="0" err="1">
                <a:solidFill>
                  <a:srgbClr val="0070C0"/>
                </a:solidFill>
              </a:rPr>
              <a:t>competition</a:t>
            </a:r>
            <a:r>
              <a:rPr lang="fr-FR" b="1" dirty="0">
                <a:solidFill>
                  <a:srgbClr val="0070C0"/>
                </a:solidFill>
              </a:rPr>
              <a:t> and innovation</a:t>
            </a:r>
            <a:endParaRPr lang="fr-FR" dirty="0"/>
          </a:p>
          <a:p>
            <a:pPr algn="just"/>
            <a:endParaRPr lang="fr-FR" b="1" dirty="0">
              <a:solidFill>
                <a:srgbClr val="0070C0"/>
              </a:solidFill>
            </a:endParaRPr>
          </a:p>
          <a:p>
            <a:pPr algn="just"/>
            <a:r>
              <a:rPr lang="fr-FR" b="1" dirty="0" err="1">
                <a:solidFill>
                  <a:srgbClr val="FF0000"/>
                </a:solidFill>
              </a:rPr>
              <a:t>Competition</a:t>
            </a:r>
            <a:r>
              <a:rPr lang="fr-FR" b="1" dirty="0">
                <a:solidFill>
                  <a:srgbClr val="FF0000"/>
                </a:solidFill>
              </a:rPr>
              <a:t> and </a:t>
            </a:r>
            <a:r>
              <a:rPr lang="fr-FR" b="1" dirty="0" err="1">
                <a:solidFill>
                  <a:srgbClr val="FF0000"/>
                </a:solidFill>
              </a:rPr>
              <a:t>Industrial</a:t>
            </a:r>
            <a:r>
              <a:rPr lang="fr-FR" b="1" dirty="0">
                <a:solidFill>
                  <a:srgbClr val="FF0000"/>
                </a:solidFill>
              </a:rPr>
              <a:t> Policy</a:t>
            </a:r>
            <a:r>
              <a:rPr lang="fr-FR" b="1" dirty="0">
                <a:solidFill>
                  <a:srgbClr val="0070C0"/>
                </a:solidFill>
              </a:rPr>
              <a:t>: Need to have a pro-</a:t>
            </a:r>
            <a:r>
              <a:rPr lang="fr-FR" b="1" dirty="0" err="1">
                <a:solidFill>
                  <a:srgbClr val="0070C0"/>
                </a:solidFill>
              </a:rPr>
              <a:t>industrial</a:t>
            </a:r>
            <a:r>
              <a:rPr lang="fr-FR" b="1" dirty="0">
                <a:solidFill>
                  <a:srgbClr val="0070C0"/>
                </a:solidFill>
              </a:rPr>
              <a:t> </a:t>
            </a:r>
            <a:r>
              <a:rPr lang="fr-FR" b="1" dirty="0" err="1">
                <a:solidFill>
                  <a:srgbClr val="0070C0"/>
                </a:solidFill>
              </a:rPr>
              <a:t>competition</a:t>
            </a:r>
            <a:r>
              <a:rPr lang="fr-FR" b="1" dirty="0">
                <a:solidFill>
                  <a:srgbClr val="0070C0"/>
                </a:solidFill>
              </a:rPr>
              <a:t> </a:t>
            </a:r>
            <a:r>
              <a:rPr lang="fr-FR" b="1" dirty="0" err="1">
                <a:solidFill>
                  <a:srgbClr val="0070C0"/>
                </a:solidFill>
              </a:rPr>
              <a:t>policy</a:t>
            </a:r>
            <a:r>
              <a:rPr lang="fr-FR" b="1" dirty="0">
                <a:solidFill>
                  <a:srgbClr val="0070C0"/>
                </a:solidFill>
              </a:rPr>
              <a:t> and a </a:t>
            </a:r>
            <a:r>
              <a:rPr lang="fr-FR" b="1" dirty="0" err="1">
                <a:solidFill>
                  <a:srgbClr val="0070C0"/>
                </a:solidFill>
              </a:rPr>
              <a:t>procompetitive</a:t>
            </a:r>
            <a:r>
              <a:rPr lang="fr-FR" b="1" dirty="0">
                <a:solidFill>
                  <a:srgbClr val="0070C0"/>
                </a:solidFill>
              </a:rPr>
              <a:t> </a:t>
            </a:r>
            <a:r>
              <a:rPr lang="fr-FR" b="1" dirty="0" err="1">
                <a:solidFill>
                  <a:srgbClr val="0070C0"/>
                </a:solidFill>
              </a:rPr>
              <a:t>industrial</a:t>
            </a:r>
            <a:r>
              <a:rPr lang="fr-FR" b="1" dirty="0">
                <a:solidFill>
                  <a:srgbClr val="0070C0"/>
                </a:solidFill>
              </a:rPr>
              <a:t> </a:t>
            </a:r>
            <a:r>
              <a:rPr lang="fr-FR" b="1" dirty="0" err="1">
                <a:solidFill>
                  <a:srgbClr val="0070C0"/>
                </a:solidFill>
              </a:rPr>
              <a:t>policy</a:t>
            </a:r>
            <a:endParaRPr lang="fr-FR" b="1" dirty="0">
              <a:solidFill>
                <a:srgbClr val="0070C0"/>
              </a:solidFill>
            </a:endParaRPr>
          </a:p>
        </p:txBody>
      </p:sp>
      <p:sp>
        <p:nvSpPr>
          <p:cNvPr id="4" name="Espace réservé du numéro de diapositive 3">
            <a:extLst>
              <a:ext uri="{FF2B5EF4-FFF2-40B4-BE49-F238E27FC236}">
                <a16:creationId xmlns:a16="http://schemas.microsoft.com/office/drawing/2014/main" id="{FDCAEADD-A918-4152-8781-E34044851B11}"/>
              </a:ext>
            </a:extLst>
          </p:cNvPr>
          <p:cNvSpPr>
            <a:spLocks noGrp="1"/>
          </p:cNvSpPr>
          <p:nvPr>
            <p:ph type="sldNum" sz="quarter" idx="12"/>
          </p:nvPr>
        </p:nvSpPr>
        <p:spPr/>
        <p:txBody>
          <a:bodyPr/>
          <a:lstStyle/>
          <a:p>
            <a:fld id="{4588B825-6EA1-4615-A248-015C011E9CD5}" type="slidenum">
              <a:rPr lang="fr-FR" smtClean="0"/>
              <a:t>2</a:t>
            </a:fld>
            <a:endParaRPr lang="fr-FR"/>
          </a:p>
        </p:txBody>
      </p:sp>
    </p:spTree>
    <p:extLst>
      <p:ext uri="{BB962C8B-B14F-4D97-AF65-F5344CB8AC3E}">
        <p14:creationId xmlns:p14="http://schemas.microsoft.com/office/powerpoint/2010/main" val="62084499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33F6A1-AF99-795C-294E-3D10D488F787}"/>
              </a:ext>
            </a:extLst>
          </p:cNvPr>
          <p:cNvSpPr>
            <a:spLocks noGrp="1"/>
          </p:cNvSpPr>
          <p:nvPr>
            <p:ph type="title"/>
          </p:nvPr>
        </p:nvSpPr>
        <p:spPr>
          <a:xfrm>
            <a:off x="394283" y="147025"/>
            <a:ext cx="11266413" cy="994172"/>
          </a:xfrm>
        </p:spPr>
        <p:txBody>
          <a:bodyPr>
            <a:normAutofit/>
          </a:bodyPr>
          <a:lstStyle/>
          <a:p>
            <a:pPr algn="ctr"/>
            <a:r>
              <a:rPr lang="en-US" sz="3200" b="1" dirty="0">
                <a:solidFill>
                  <a:srgbClr val="C00000"/>
                </a:solidFill>
                <a:latin typeface="Arial" panose="020B0604020202020204" pitchFamily="34" charset="0"/>
                <a:cs typeface="Arial" panose="020B0604020202020204" pitchFamily="34" charset="0"/>
              </a:rPr>
              <a:t>Kerber/ Teece : toward a dynamic perspective on competition</a:t>
            </a:r>
          </a:p>
        </p:txBody>
      </p:sp>
      <p:sp>
        <p:nvSpPr>
          <p:cNvPr id="4" name="TextBox 3">
            <a:extLst>
              <a:ext uri="{FF2B5EF4-FFF2-40B4-BE49-F238E27FC236}">
                <a16:creationId xmlns:a16="http://schemas.microsoft.com/office/drawing/2014/main" id="{21F699AF-FD0B-02CF-8183-977F54D90630}"/>
              </a:ext>
            </a:extLst>
          </p:cNvPr>
          <p:cNvSpPr txBox="1"/>
          <p:nvPr/>
        </p:nvSpPr>
        <p:spPr>
          <a:xfrm>
            <a:off x="478972" y="1802843"/>
            <a:ext cx="10946674" cy="3916457"/>
          </a:xfrm>
          <a:prstGeom prst="rect">
            <a:avLst/>
          </a:prstGeom>
          <a:noFill/>
        </p:spPr>
        <p:txBody>
          <a:bodyPr wrap="square">
            <a:spAutoFit/>
          </a:bodyPr>
          <a:lstStyle/>
          <a:p>
            <a:pPr algn="just"/>
            <a:r>
              <a:rPr lang="en-US" dirty="0"/>
              <a:t>The second main thesis of this paper is that our current assessment concepts for the application of competition law are not sufficiently capable for dealing with innovation, partly due to the dominance of static concepts. Therefore, </a:t>
            </a:r>
            <a:r>
              <a:rPr lang="en-US" b="1" dirty="0">
                <a:solidFill>
                  <a:srgbClr val="FF0000"/>
                </a:solidFill>
              </a:rPr>
              <a:t>much more innovation-specific assessment concepts and methods are needed that fit better to the dynamic and innovative character of competition processes</a:t>
            </a:r>
            <a:r>
              <a:rPr lang="en-US" dirty="0"/>
              <a:t>.</a:t>
            </a:r>
          </a:p>
          <a:p>
            <a:pPr algn="just"/>
            <a:endParaRPr lang="en-US" dirty="0"/>
          </a:p>
          <a:p>
            <a:pPr algn="just"/>
            <a:r>
              <a:rPr lang="en-US" dirty="0"/>
              <a:t> We </a:t>
            </a:r>
            <a:r>
              <a:rPr lang="en-US" b="1" dirty="0">
                <a:solidFill>
                  <a:srgbClr val="FF0000"/>
                </a:solidFill>
              </a:rPr>
              <a:t>will discuss this issue, using, inter alia, the example of innovation-specific concepts for identifying innovation competitors (market definition). </a:t>
            </a:r>
          </a:p>
          <a:p>
            <a:pPr algn="just"/>
            <a:endParaRPr lang="en-US" b="1" dirty="0">
              <a:solidFill>
                <a:srgbClr val="FF0000"/>
              </a:solidFill>
            </a:endParaRPr>
          </a:p>
          <a:p>
            <a:pPr algn="just"/>
            <a:r>
              <a:rPr lang="en-US" dirty="0"/>
              <a:t>This will place the analysis </a:t>
            </a:r>
            <a:r>
              <a:rPr lang="en-US" b="1" u="sng" dirty="0">
                <a:solidFill>
                  <a:srgbClr val="0070C0"/>
                </a:solidFill>
              </a:rPr>
              <a:t>of knowledge, capabilities, and necessary resources for innovation into the main focus of assessments</a:t>
            </a:r>
          </a:p>
          <a:p>
            <a:pPr algn="just"/>
            <a:endParaRPr lang="en-US" dirty="0"/>
          </a:p>
          <a:p>
            <a:pPr algn="just"/>
            <a:endParaRPr lang="en-US" dirty="0">
              <a:latin typeface="Arial" panose="020B0604020202020204" pitchFamily="34" charset="0"/>
              <a:cs typeface="Arial" panose="020B0604020202020204" pitchFamily="34" charset="0"/>
            </a:endParaRPr>
          </a:p>
          <a:p>
            <a:endParaRPr lang="en-US" sz="1050" dirty="0">
              <a:latin typeface="Arial" panose="020B0604020202020204" pitchFamily="34" charset="0"/>
              <a:cs typeface="Arial" panose="020B0604020202020204" pitchFamily="34" charset="0"/>
            </a:endParaRPr>
          </a:p>
          <a:p>
            <a:endParaRPr lang="en-US" sz="1000" dirty="0">
              <a:latin typeface="Arial" panose="020B0604020202020204" pitchFamily="34" charset="0"/>
              <a:cs typeface="Arial" panose="020B0604020202020204" pitchFamily="34" charset="0"/>
            </a:endParaRPr>
          </a:p>
          <a:p>
            <a:r>
              <a:rPr lang="en-US" sz="1200" b="1" dirty="0">
                <a:latin typeface="Arial" panose="020B0604020202020204" pitchFamily="34" charset="0"/>
                <a:cs typeface="Arial" panose="020B0604020202020204" pitchFamily="34" charset="0"/>
              </a:rPr>
              <a:t>Towards a dynamic concept of competition that includes innovation by Wolfgang Kerber (University of Marburg</a:t>
            </a:r>
            <a:r>
              <a:rPr lang="en-US" sz="1000" dirty="0">
                <a:latin typeface="Arial" panose="020B0604020202020204" pitchFamily="34" charset="0"/>
                <a:cs typeface="Arial" panose="020B0604020202020204" pitchFamily="34" charset="0"/>
              </a:rPr>
              <a:t>), </a:t>
            </a:r>
          </a:p>
        </p:txBody>
      </p:sp>
      <p:sp>
        <p:nvSpPr>
          <p:cNvPr id="3" name="Espace réservé du numéro de diapositive 2">
            <a:extLst>
              <a:ext uri="{FF2B5EF4-FFF2-40B4-BE49-F238E27FC236}">
                <a16:creationId xmlns:a16="http://schemas.microsoft.com/office/drawing/2014/main" id="{260E9858-7D09-4438-A1AE-B3BF081222B9}"/>
              </a:ext>
            </a:extLst>
          </p:cNvPr>
          <p:cNvSpPr>
            <a:spLocks noGrp="1"/>
          </p:cNvSpPr>
          <p:nvPr>
            <p:ph type="sldNum" sz="quarter" idx="12"/>
          </p:nvPr>
        </p:nvSpPr>
        <p:spPr/>
        <p:txBody>
          <a:bodyPr/>
          <a:lstStyle/>
          <a:p>
            <a:fld id="{4588B825-6EA1-4615-A248-015C011E9CD5}" type="slidenum">
              <a:rPr lang="fr-FR" smtClean="0"/>
              <a:t>20</a:t>
            </a:fld>
            <a:endParaRPr lang="fr-FR"/>
          </a:p>
        </p:txBody>
      </p:sp>
    </p:spTree>
    <p:extLst>
      <p:ext uri="{BB962C8B-B14F-4D97-AF65-F5344CB8AC3E}">
        <p14:creationId xmlns:p14="http://schemas.microsoft.com/office/powerpoint/2010/main" val="215462268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r-FR" sz="3200" b="1" dirty="0">
                <a:solidFill>
                  <a:srgbClr val="C00000"/>
                </a:solidFill>
                <a:latin typeface="Arial" panose="020B0604020202020204" pitchFamily="34" charset="0"/>
                <a:cs typeface="Arial" panose="020B0604020202020204" pitchFamily="34" charset="0"/>
              </a:rPr>
              <a:t>Conclusion on </a:t>
            </a:r>
            <a:r>
              <a:rPr lang="fr-FR" sz="3200" b="1" dirty="0" err="1">
                <a:solidFill>
                  <a:srgbClr val="C00000"/>
                </a:solidFill>
                <a:latin typeface="Arial" panose="020B0604020202020204" pitchFamily="34" charset="0"/>
                <a:cs typeface="Arial" panose="020B0604020202020204" pitchFamily="34" charset="0"/>
              </a:rPr>
              <a:t>Competition</a:t>
            </a:r>
            <a:r>
              <a:rPr lang="fr-FR" sz="3200" b="1" dirty="0">
                <a:solidFill>
                  <a:srgbClr val="C00000"/>
                </a:solidFill>
                <a:latin typeface="Arial" panose="020B0604020202020204" pitchFamily="34" charset="0"/>
                <a:cs typeface="Arial" panose="020B0604020202020204" pitchFamily="34" charset="0"/>
              </a:rPr>
              <a:t> and Innovation</a:t>
            </a:r>
            <a:endParaRPr lang="fr-FR" b="1" dirty="0">
              <a:solidFill>
                <a:srgbClr val="C00000"/>
              </a:solidFill>
              <a:latin typeface="Arial" panose="020B0604020202020204" pitchFamily="34" charset="0"/>
              <a:cs typeface="Arial" panose="020B0604020202020204" pitchFamily="34" charset="0"/>
            </a:endParaRPr>
          </a:p>
        </p:txBody>
      </p:sp>
      <p:sp>
        <p:nvSpPr>
          <p:cNvPr id="3" name="TextBox 2"/>
          <p:cNvSpPr txBox="1"/>
          <p:nvPr/>
        </p:nvSpPr>
        <p:spPr>
          <a:xfrm>
            <a:off x="838200" y="1761361"/>
            <a:ext cx="10968318" cy="4524315"/>
          </a:xfrm>
          <a:prstGeom prst="rect">
            <a:avLst/>
          </a:prstGeom>
          <a:noFill/>
        </p:spPr>
        <p:txBody>
          <a:bodyPr wrap="square" rtlCol="0">
            <a:spAutoFit/>
          </a:bodyPr>
          <a:lstStyle/>
          <a:p>
            <a:pPr marL="342900" indent="-342900" algn="just">
              <a:buAutoNum type="arabicParenR"/>
            </a:pPr>
            <a:r>
              <a:rPr lang="fr-FR" dirty="0"/>
              <a:t>Need </a:t>
            </a:r>
            <a:r>
              <a:rPr lang="fr-FR" b="1" dirty="0">
                <a:solidFill>
                  <a:srgbClr val="FF0000"/>
                </a:solidFill>
              </a:rPr>
              <a:t>to </a:t>
            </a:r>
            <a:r>
              <a:rPr lang="fr-FR" b="1" dirty="0" err="1">
                <a:solidFill>
                  <a:srgbClr val="FF0000"/>
                </a:solidFill>
              </a:rPr>
              <a:t>include</a:t>
            </a:r>
            <a:r>
              <a:rPr lang="fr-FR" b="1" dirty="0">
                <a:solidFill>
                  <a:srgbClr val="FF0000"/>
                </a:solidFill>
              </a:rPr>
              <a:t> innovation as an </a:t>
            </a:r>
            <a:r>
              <a:rPr lang="fr-FR" b="1" dirty="0" err="1">
                <a:solidFill>
                  <a:srgbClr val="FF0000"/>
                </a:solidFill>
              </a:rPr>
              <a:t>element</a:t>
            </a:r>
            <a:r>
              <a:rPr lang="fr-FR" b="1" dirty="0">
                <a:solidFill>
                  <a:srgbClr val="FF0000"/>
                </a:solidFill>
              </a:rPr>
              <a:t> of performance in </a:t>
            </a:r>
            <a:r>
              <a:rPr lang="fr-FR" b="1" dirty="0" err="1">
                <a:solidFill>
                  <a:srgbClr val="FF0000"/>
                </a:solidFill>
              </a:rPr>
              <a:t>competition</a:t>
            </a:r>
            <a:r>
              <a:rPr lang="fr-FR" b="1" dirty="0">
                <a:solidFill>
                  <a:srgbClr val="FF0000"/>
                </a:solidFill>
              </a:rPr>
              <a:t> </a:t>
            </a:r>
            <a:r>
              <a:rPr lang="fr-FR" b="1" dirty="0" err="1">
                <a:solidFill>
                  <a:srgbClr val="FF0000"/>
                </a:solidFill>
              </a:rPr>
              <a:t>analysis</a:t>
            </a:r>
            <a:endParaRPr lang="fr-FR" b="1" dirty="0">
              <a:solidFill>
                <a:srgbClr val="FF0000"/>
              </a:solidFill>
            </a:endParaRPr>
          </a:p>
          <a:p>
            <a:pPr marL="342900" indent="-342900" algn="just">
              <a:buAutoNum type="arabicParenR"/>
            </a:pPr>
            <a:endParaRPr lang="fr-FR" dirty="0"/>
          </a:p>
          <a:p>
            <a:pPr marL="342900" indent="-342900" algn="just">
              <a:buAutoNum type="arabicParenR"/>
            </a:pPr>
            <a:r>
              <a:rPr lang="fr-FR" dirty="0"/>
              <a:t>Need to </a:t>
            </a:r>
            <a:r>
              <a:rPr lang="fr-FR" b="1" dirty="0">
                <a:solidFill>
                  <a:srgbClr val="FF0000"/>
                </a:solidFill>
              </a:rPr>
              <a:t>move </a:t>
            </a:r>
            <a:r>
              <a:rPr lang="fr-FR" b="1" dirty="0" err="1">
                <a:solidFill>
                  <a:srgbClr val="FF0000"/>
                </a:solidFill>
              </a:rPr>
              <a:t>from</a:t>
            </a:r>
            <a:r>
              <a:rPr lang="fr-FR" b="1" dirty="0">
                <a:solidFill>
                  <a:srgbClr val="FF0000"/>
                </a:solidFill>
              </a:rPr>
              <a:t> a </a:t>
            </a:r>
            <a:r>
              <a:rPr lang="fr-FR" b="1" dirty="0" err="1">
                <a:solidFill>
                  <a:srgbClr val="FF0000"/>
                </a:solidFill>
              </a:rPr>
              <a:t>static</a:t>
            </a:r>
            <a:r>
              <a:rPr lang="fr-FR" b="1" dirty="0">
                <a:solidFill>
                  <a:srgbClr val="FF0000"/>
                </a:solidFill>
              </a:rPr>
              <a:t> </a:t>
            </a:r>
            <a:r>
              <a:rPr lang="fr-FR" b="1" dirty="0" err="1">
                <a:solidFill>
                  <a:srgbClr val="FF0000"/>
                </a:solidFill>
              </a:rPr>
              <a:t>competition</a:t>
            </a:r>
            <a:r>
              <a:rPr lang="fr-FR" b="1" dirty="0">
                <a:solidFill>
                  <a:srgbClr val="FF0000"/>
                </a:solidFill>
              </a:rPr>
              <a:t> </a:t>
            </a:r>
            <a:r>
              <a:rPr lang="fr-FR" b="1" dirty="0" err="1">
                <a:solidFill>
                  <a:srgbClr val="FF0000"/>
                </a:solidFill>
              </a:rPr>
              <a:t>analysis</a:t>
            </a:r>
            <a:r>
              <a:rPr lang="fr-FR" b="1" dirty="0">
                <a:solidFill>
                  <a:srgbClr val="FF0000"/>
                </a:solidFill>
              </a:rPr>
              <a:t> to a </a:t>
            </a:r>
            <a:r>
              <a:rPr lang="fr-FR" b="1" dirty="0" err="1">
                <a:solidFill>
                  <a:srgbClr val="FF0000"/>
                </a:solidFill>
              </a:rPr>
              <a:t>dynamic</a:t>
            </a:r>
            <a:r>
              <a:rPr lang="fr-FR" b="1" dirty="0">
                <a:solidFill>
                  <a:srgbClr val="FF0000"/>
                </a:solidFill>
              </a:rPr>
              <a:t> </a:t>
            </a:r>
            <a:r>
              <a:rPr lang="fr-FR" b="1" dirty="0" err="1">
                <a:solidFill>
                  <a:srgbClr val="FF0000"/>
                </a:solidFill>
              </a:rPr>
              <a:t>analysis</a:t>
            </a:r>
            <a:r>
              <a:rPr lang="fr-FR" b="1" dirty="0">
                <a:solidFill>
                  <a:srgbClr val="FF0000"/>
                </a:solidFill>
              </a:rPr>
              <a:t> </a:t>
            </a:r>
            <a:r>
              <a:rPr lang="fr-FR" dirty="0"/>
              <a:t>( </a:t>
            </a:r>
            <a:r>
              <a:rPr lang="fr-FR" dirty="0" err="1"/>
              <a:t>recognizing</a:t>
            </a:r>
            <a:r>
              <a:rPr lang="fr-FR" dirty="0"/>
              <a:t> </a:t>
            </a:r>
            <a:r>
              <a:rPr lang="fr-FR" dirty="0" err="1"/>
              <a:t>that</a:t>
            </a:r>
            <a:r>
              <a:rPr lang="fr-FR" dirty="0"/>
              <a:t> </a:t>
            </a:r>
            <a:r>
              <a:rPr lang="fr-FR" dirty="0" err="1"/>
              <a:t>competition</a:t>
            </a:r>
            <a:r>
              <a:rPr lang="fr-FR" dirty="0"/>
              <a:t> drives innovation as innovation drives </a:t>
            </a:r>
            <a:r>
              <a:rPr lang="fr-FR" dirty="0" err="1"/>
              <a:t>competition</a:t>
            </a:r>
            <a:r>
              <a:rPr lang="fr-FR" dirty="0"/>
              <a:t> in </a:t>
            </a:r>
            <a:r>
              <a:rPr lang="fr-FR" dirty="0" err="1"/>
              <a:t>redefining</a:t>
            </a:r>
            <a:r>
              <a:rPr lang="fr-FR" dirty="0"/>
              <a:t> </a:t>
            </a:r>
            <a:r>
              <a:rPr lang="fr-FR" dirty="0" err="1"/>
              <a:t>markets</a:t>
            </a:r>
            <a:r>
              <a:rPr lang="fr-FR" dirty="0"/>
              <a:t>)</a:t>
            </a:r>
          </a:p>
          <a:p>
            <a:pPr algn="just"/>
            <a:endParaRPr lang="fr-FR" dirty="0"/>
          </a:p>
          <a:p>
            <a:pPr algn="just"/>
            <a:r>
              <a:rPr lang="fr-FR" dirty="0"/>
              <a:t>3)  Need to </a:t>
            </a:r>
            <a:r>
              <a:rPr lang="fr-FR" dirty="0" err="1"/>
              <a:t>allow</a:t>
            </a:r>
            <a:r>
              <a:rPr lang="fr-FR" dirty="0"/>
              <a:t> for a </a:t>
            </a:r>
            <a:r>
              <a:rPr lang="fr-FR" b="1" dirty="0">
                <a:solidFill>
                  <a:srgbClr val="FF0000"/>
                </a:solidFill>
              </a:rPr>
              <a:t>longer time perspective in </a:t>
            </a:r>
            <a:r>
              <a:rPr lang="fr-FR" b="1" dirty="0" err="1">
                <a:solidFill>
                  <a:srgbClr val="FF0000"/>
                </a:solidFill>
              </a:rPr>
              <a:t>competition</a:t>
            </a:r>
            <a:r>
              <a:rPr lang="fr-FR" b="1" dirty="0">
                <a:solidFill>
                  <a:srgbClr val="FF0000"/>
                </a:solidFill>
              </a:rPr>
              <a:t> </a:t>
            </a:r>
            <a:r>
              <a:rPr lang="fr-FR" b="1" dirty="0" err="1">
                <a:solidFill>
                  <a:srgbClr val="FF0000"/>
                </a:solidFill>
              </a:rPr>
              <a:t>law</a:t>
            </a:r>
            <a:r>
              <a:rPr lang="fr-FR" b="1" dirty="0">
                <a:solidFill>
                  <a:srgbClr val="FF0000"/>
                </a:solidFill>
              </a:rPr>
              <a:t> </a:t>
            </a:r>
            <a:r>
              <a:rPr lang="fr-FR" b="1" dirty="0" err="1">
                <a:solidFill>
                  <a:srgbClr val="FF0000"/>
                </a:solidFill>
              </a:rPr>
              <a:t>enforcement</a:t>
            </a:r>
            <a:endParaRPr lang="fr-FR" b="1" dirty="0">
              <a:solidFill>
                <a:srgbClr val="FF0000"/>
              </a:solidFill>
            </a:endParaRPr>
          </a:p>
          <a:p>
            <a:pPr algn="just"/>
            <a:r>
              <a:rPr lang="fr-FR" b="1" dirty="0">
                <a:solidFill>
                  <a:srgbClr val="FF0000"/>
                </a:solidFill>
              </a:rPr>
              <a:t> </a:t>
            </a:r>
          </a:p>
          <a:p>
            <a:pPr algn="just"/>
            <a:r>
              <a:rPr lang="fr-FR" dirty="0"/>
              <a:t>4) Need to have </a:t>
            </a:r>
            <a:r>
              <a:rPr lang="fr-FR" b="1" dirty="0">
                <a:solidFill>
                  <a:srgbClr val="FF0000"/>
                </a:solidFill>
              </a:rPr>
              <a:t>a more </a:t>
            </a:r>
            <a:r>
              <a:rPr lang="fr-FR" b="1" dirty="0" err="1">
                <a:solidFill>
                  <a:srgbClr val="FF0000"/>
                </a:solidFill>
              </a:rPr>
              <a:t>coherent</a:t>
            </a:r>
            <a:r>
              <a:rPr lang="fr-FR" b="1" dirty="0">
                <a:solidFill>
                  <a:srgbClr val="FF0000"/>
                </a:solidFill>
              </a:rPr>
              <a:t> and </a:t>
            </a:r>
            <a:r>
              <a:rPr lang="fr-FR" b="1" dirty="0" err="1">
                <a:solidFill>
                  <a:srgbClr val="FF0000"/>
                </a:solidFill>
              </a:rPr>
              <a:t>pragmatic</a:t>
            </a:r>
            <a:r>
              <a:rPr lang="fr-FR" b="1" dirty="0">
                <a:solidFill>
                  <a:srgbClr val="FF0000"/>
                </a:solidFill>
              </a:rPr>
              <a:t>  </a:t>
            </a:r>
            <a:r>
              <a:rPr lang="fr-FR" b="1" dirty="0" err="1">
                <a:solidFill>
                  <a:srgbClr val="FF0000"/>
                </a:solidFill>
              </a:rPr>
              <a:t>economic</a:t>
            </a:r>
            <a:r>
              <a:rPr lang="fr-FR" b="1" dirty="0">
                <a:solidFill>
                  <a:srgbClr val="FF0000"/>
                </a:solidFill>
              </a:rPr>
              <a:t> </a:t>
            </a:r>
            <a:r>
              <a:rPr lang="fr-FR" b="1" dirty="0" err="1">
                <a:solidFill>
                  <a:srgbClr val="FF0000"/>
                </a:solidFill>
              </a:rPr>
              <a:t>framework</a:t>
            </a:r>
            <a:r>
              <a:rPr lang="fr-FR" b="1" dirty="0">
                <a:solidFill>
                  <a:srgbClr val="FF0000"/>
                </a:solidFill>
              </a:rPr>
              <a:t> on the </a:t>
            </a:r>
            <a:r>
              <a:rPr lang="fr-FR" b="1" dirty="0" err="1">
                <a:solidFill>
                  <a:srgbClr val="FF0000"/>
                </a:solidFill>
              </a:rPr>
              <a:t>relationship</a:t>
            </a:r>
            <a:r>
              <a:rPr lang="fr-FR" b="1" dirty="0">
                <a:solidFill>
                  <a:srgbClr val="FF0000"/>
                </a:solidFill>
              </a:rPr>
              <a:t> </a:t>
            </a:r>
            <a:r>
              <a:rPr lang="fr-FR" b="1" dirty="0" err="1">
                <a:solidFill>
                  <a:srgbClr val="FF0000"/>
                </a:solidFill>
              </a:rPr>
              <a:t>between</a:t>
            </a:r>
            <a:r>
              <a:rPr lang="fr-FR" b="1" dirty="0">
                <a:solidFill>
                  <a:srgbClr val="FF0000"/>
                </a:solidFill>
              </a:rPr>
              <a:t> </a:t>
            </a:r>
            <a:r>
              <a:rPr lang="fr-FR" b="1" dirty="0" err="1">
                <a:solidFill>
                  <a:srgbClr val="FF0000"/>
                </a:solidFill>
              </a:rPr>
              <a:t>competition</a:t>
            </a:r>
            <a:r>
              <a:rPr lang="fr-FR" b="1" dirty="0">
                <a:solidFill>
                  <a:srgbClr val="FF0000"/>
                </a:solidFill>
              </a:rPr>
              <a:t> and innovation </a:t>
            </a:r>
            <a:r>
              <a:rPr lang="fr-FR" dirty="0"/>
              <a:t>( and </a:t>
            </a:r>
            <a:r>
              <a:rPr lang="fr-FR" dirty="0" err="1"/>
              <a:t>need</a:t>
            </a:r>
            <a:r>
              <a:rPr lang="fr-FR" dirty="0"/>
              <a:t> to move </a:t>
            </a:r>
            <a:r>
              <a:rPr lang="fr-FR" dirty="0" err="1"/>
              <a:t>from</a:t>
            </a:r>
            <a:r>
              <a:rPr lang="fr-FR" dirty="0"/>
              <a:t> an exclusive focus on the </a:t>
            </a:r>
            <a:r>
              <a:rPr lang="fr-FR" dirty="0" err="1"/>
              <a:t>role</a:t>
            </a:r>
            <a:r>
              <a:rPr lang="fr-FR" dirty="0"/>
              <a:t> of </a:t>
            </a:r>
            <a:r>
              <a:rPr lang="fr-FR" dirty="0" err="1"/>
              <a:t>incentives</a:t>
            </a:r>
            <a:r>
              <a:rPr lang="fr-FR" dirty="0"/>
              <a:t> to a </a:t>
            </a:r>
            <a:r>
              <a:rPr lang="fr-FR" dirty="0" err="1"/>
              <a:t>consideration</a:t>
            </a:r>
            <a:r>
              <a:rPr lang="fr-FR" dirty="0"/>
              <a:t> of </a:t>
            </a:r>
            <a:r>
              <a:rPr lang="fr-FR" dirty="0" err="1"/>
              <a:t>capabilities</a:t>
            </a:r>
            <a:r>
              <a:rPr lang="fr-FR" dirty="0"/>
              <a:t>)</a:t>
            </a:r>
          </a:p>
          <a:p>
            <a:pPr marL="342900" indent="-342900" algn="just">
              <a:buAutoNum type="arabicParenR"/>
            </a:pPr>
            <a:endParaRPr lang="fr-FR" dirty="0"/>
          </a:p>
          <a:p>
            <a:pPr algn="just"/>
            <a:r>
              <a:rPr lang="fr-FR" dirty="0"/>
              <a:t>5) Need to </a:t>
            </a:r>
            <a:r>
              <a:rPr lang="fr-FR" b="1" dirty="0" err="1">
                <a:solidFill>
                  <a:srgbClr val="FF0000"/>
                </a:solidFill>
              </a:rPr>
              <a:t>adapt</a:t>
            </a:r>
            <a:r>
              <a:rPr lang="fr-FR" b="1" dirty="0">
                <a:solidFill>
                  <a:srgbClr val="FF0000"/>
                </a:solidFill>
              </a:rPr>
              <a:t> the standard of proof in </a:t>
            </a:r>
            <a:r>
              <a:rPr lang="fr-FR" b="1" dirty="0" err="1">
                <a:solidFill>
                  <a:srgbClr val="FF0000"/>
                </a:solidFill>
              </a:rPr>
              <a:t>competition</a:t>
            </a:r>
            <a:r>
              <a:rPr lang="fr-FR" b="1" dirty="0">
                <a:solidFill>
                  <a:srgbClr val="FF0000"/>
                </a:solidFill>
              </a:rPr>
              <a:t> </a:t>
            </a:r>
            <a:r>
              <a:rPr lang="fr-FR" b="1" dirty="0" err="1">
                <a:solidFill>
                  <a:srgbClr val="FF0000"/>
                </a:solidFill>
              </a:rPr>
              <a:t>law</a:t>
            </a:r>
            <a:r>
              <a:rPr lang="fr-FR" b="1" dirty="0">
                <a:solidFill>
                  <a:srgbClr val="FF0000"/>
                </a:solidFill>
              </a:rPr>
              <a:t> </a:t>
            </a:r>
            <a:r>
              <a:rPr lang="fr-FR" b="1" dirty="0" err="1">
                <a:solidFill>
                  <a:srgbClr val="FF0000"/>
                </a:solidFill>
              </a:rPr>
              <a:t>enforcement</a:t>
            </a:r>
            <a:r>
              <a:rPr lang="fr-FR" b="1" dirty="0">
                <a:solidFill>
                  <a:srgbClr val="FF0000"/>
                </a:solidFill>
              </a:rPr>
              <a:t> </a:t>
            </a:r>
            <a:r>
              <a:rPr lang="fr-FR" dirty="0"/>
              <a:t>( </a:t>
            </a:r>
            <a:r>
              <a:rPr lang="fr-FR" dirty="0" err="1"/>
              <a:t>asymetry</a:t>
            </a:r>
            <a:r>
              <a:rPr lang="fr-FR" dirty="0"/>
              <a:t> of </a:t>
            </a:r>
            <a:r>
              <a:rPr lang="fr-FR" dirty="0" err="1"/>
              <a:t>treatment</a:t>
            </a:r>
            <a:r>
              <a:rPr lang="fr-FR" dirty="0"/>
              <a:t> </a:t>
            </a:r>
            <a:r>
              <a:rPr lang="fr-FR" dirty="0" err="1"/>
              <a:t>between</a:t>
            </a:r>
            <a:r>
              <a:rPr lang="fr-FR" dirty="0"/>
              <a:t> </a:t>
            </a:r>
            <a:r>
              <a:rPr lang="fr-FR" dirty="0" err="1"/>
              <a:t>competition</a:t>
            </a:r>
            <a:r>
              <a:rPr lang="fr-FR" dirty="0"/>
              <a:t> restrictions and </a:t>
            </a:r>
            <a:r>
              <a:rPr lang="fr-FR" dirty="0" err="1"/>
              <a:t>efficiency</a:t>
            </a:r>
            <a:r>
              <a:rPr lang="fr-FR" dirty="0"/>
              <a:t> </a:t>
            </a:r>
            <a:r>
              <a:rPr lang="fr-FR" dirty="0" err="1"/>
              <a:t>benefits</a:t>
            </a:r>
            <a:r>
              <a:rPr lang="fr-FR" dirty="0"/>
              <a:t> ( </a:t>
            </a:r>
            <a:r>
              <a:rPr lang="fr-FR" dirty="0" err="1"/>
              <a:t>whether</a:t>
            </a:r>
            <a:r>
              <a:rPr lang="fr-FR" dirty="0"/>
              <a:t> </a:t>
            </a:r>
            <a:r>
              <a:rPr lang="fr-FR" dirty="0" err="1"/>
              <a:t>static</a:t>
            </a:r>
            <a:r>
              <a:rPr lang="fr-FR" dirty="0"/>
              <a:t> or </a:t>
            </a:r>
            <a:r>
              <a:rPr lang="fr-FR" dirty="0" err="1"/>
              <a:t>dynamic</a:t>
            </a:r>
            <a:r>
              <a:rPr lang="fr-FR" dirty="0"/>
              <a:t> ) in </a:t>
            </a:r>
            <a:r>
              <a:rPr lang="fr-FR" dirty="0" err="1"/>
              <a:t>some</a:t>
            </a:r>
            <a:r>
              <a:rPr lang="fr-FR" dirty="0"/>
              <a:t> </a:t>
            </a:r>
            <a:r>
              <a:rPr lang="fr-FR" dirty="0" err="1"/>
              <a:t>jurisdictions</a:t>
            </a:r>
            <a:r>
              <a:rPr lang="fr-FR" dirty="0"/>
              <a:t>)</a:t>
            </a:r>
          </a:p>
          <a:p>
            <a:pPr marL="342900" indent="-342900" algn="just">
              <a:buAutoNum type="arabicParenR"/>
            </a:pPr>
            <a:endParaRPr lang="fr-FR" dirty="0"/>
          </a:p>
          <a:p>
            <a:pPr algn="just"/>
            <a:r>
              <a:rPr lang="fr-FR" dirty="0"/>
              <a:t>6) Need to </a:t>
            </a:r>
            <a:r>
              <a:rPr lang="fr-FR" b="1" dirty="0" err="1">
                <a:solidFill>
                  <a:srgbClr val="FF0000"/>
                </a:solidFill>
              </a:rPr>
              <a:t>consider</a:t>
            </a:r>
            <a:r>
              <a:rPr lang="fr-FR" b="1" dirty="0">
                <a:solidFill>
                  <a:srgbClr val="FF0000"/>
                </a:solidFill>
              </a:rPr>
              <a:t> the </a:t>
            </a:r>
            <a:r>
              <a:rPr lang="fr-FR" b="1" dirty="0" err="1">
                <a:solidFill>
                  <a:srgbClr val="FF0000"/>
                </a:solidFill>
              </a:rPr>
              <a:t>complementarities</a:t>
            </a:r>
            <a:r>
              <a:rPr lang="fr-FR" b="1" dirty="0">
                <a:solidFill>
                  <a:srgbClr val="FF0000"/>
                </a:solidFill>
              </a:rPr>
              <a:t> </a:t>
            </a:r>
            <a:r>
              <a:rPr lang="fr-FR" b="1" dirty="0" err="1">
                <a:solidFill>
                  <a:srgbClr val="FF0000"/>
                </a:solidFill>
              </a:rPr>
              <a:t>between</a:t>
            </a:r>
            <a:r>
              <a:rPr lang="fr-FR" b="1" dirty="0">
                <a:solidFill>
                  <a:srgbClr val="FF0000"/>
                </a:solidFill>
              </a:rPr>
              <a:t> </a:t>
            </a:r>
            <a:r>
              <a:rPr lang="fr-FR" b="1" dirty="0" err="1">
                <a:solidFill>
                  <a:srgbClr val="FF0000"/>
                </a:solidFill>
              </a:rPr>
              <a:t>different</a:t>
            </a:r>
            <a:r>
              <a:rPr lang="fr-FR" b="1" dirty="0">
                <a:solidFill>
                  <a:srgbClr val="FF0000"/>
                </a:solidFill>
              </a:rPr>
              <a:t> </a:t>
            </a:r>
            <a:r>
              <a:rPr lang="fr-FR" b="1" dirty="0" err="1">
                <a:solidFill>
                  <a:srgbClr val="FF0000"/>
                </a:solidFill>
              </a:rPr>
              <a:t>policies</a:t>
            </a:r>
            <a:r>
              <a:rPr lang="fr-FR" b="1" dirty="0">
                <a:solidFill>
                  <a:srgbClr val="FF0000"/>
                </a:solidFill>
              </a:rPr>
              <a:t> in the promotion of innovation </a:t>
            </a:r>
            <a:r>
              <a:rPr lang="fr-FR" dirty="0"/>
              <a:t>( and possible </a:t>
            </a:r>
            <a:r>
              <a:rPr lang="fr-FR" dirty="0" err="1"/>
              <a:t>trade-offs</a:t>
            </a:r>
            <a:r>
              <a:rPr lang="fr-FR" dirty="0"/>
              <a:t>)</a:t>
            </a:r>
          </a:p>
        </p:txBody>
      </p:sp>
      <p:sp>
        <p:nvSpPr>
          <p:cNvPr id="4" name="Slide Number Placeholder 3"/>
          <p:cNvSpPr>
            <a:spLocks noGrp="1"/>
          </p:cNvSpPr>
          <p:nvPr>
            <p:ph type="sldNum" sz="quarter" idx="12"/>
          </p:nvPr>
        </p:nvSpPr>
        <p:spPr/>
        <p:txBody>
          <a:bodyPr/>
          <a:lstStyle/>
          <a:p>
            <a:fld id="{4EE48309-A391-4D88-B8DA-89EC2B448F00}" type="slidenum">
              <a:rPr lang="fr-FR" smtClean="0"/>
              <a:t>21</a:t>
            </a:fld>
            <a:endParaRPr lang="fr-FR"/>
          </a:p>
        </p:txBody>
      </p:sp>
    </p:spTree>
    <p:extLst>
      <p:ext uri="{BB962C8B-B14F-4D97-AF65-F5344CB8AC3E}">
        <p14:creationId xmlns:p14="http://schemas.microsoft.com/office/powerpoint/2010/main" val="200897075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8F417A9-A3C9-4E0A-86D4-37ACD52E4A65}"/>
              </a:ext>
            </a:extLst>
          </p:cNvPr>
          <p:cNvSpPr>
            <a:spLocks noGrp="1"/>
          </p:cNvSpPr>
          <p:nvPr>
            <p:ph type="title"/>
          </p:nvPr>
        </p:nvSpPr>
        <p:spPr>
          <a:xfrm>
            <a:off x="1285917" y="2187161"/>
            <a:ext cx="10515600" cy="1325563"/>
          </a:xfrm>
        </p:spPr>
        <p:txBody>
          <a:bodyPr>
            <a:normAutofit/>
          </a:bodyPr>
          <a:lstStyle/>
          <a:p>
            <a:pPr algn="ctr"/>
            <a:r>
              <a:rPr lang="fr-FR" sz="3200" b="1" dirty="0">
                <a:solidFill>
                  <a:srgbClr val="FF0000"/>
                </a:solidFill>
                <a:latin typeface="Arial" panose="020B0604020202020204" pitchFamily="34" charset="0"/>
                <a:cs typeface="Arial" panose="020B0604020202020204" pitchFamily="34" charset="0"/>
              </a:rPr>
              <a:t>5)  Revival of </a:t>
            </a:r>
            <a:r>
              <a:rPr lang="fr-FR" sz="3200" b="1" dirty="0" err="1">
                <a:solidFill>
                  <a:srgbClr val="FF0000"/>
                </a:solidFill>
                <a:latin typeface="Arial" panose="020B0604020202020204" pitchFamily="34" charset="0"/>
                <a:cs typeface="Arial" panose="020B0604020202020204" pitchFamily="34" charset="0"/>
              </a:rPr>
              <a:t>Industrial</a:t>
            </a:r>
            <a:r>
              <a:rPr lang="fr-FR" sz="3200" b="1" dirty="0">
                <a:solidFill>
                  <a:srgbClr val="FF0000"/>
                </a:solidFill>
                <a:latin typeface="Arial" panose="020B0604020202020204" pitchFamily="34" charset="0"/>
                <a:cs typeface="Arial" panose="020B0604020202020204" pitchFamily="34" charset="0"/>
              </a:rPr>
              <a:t> Policy</a:t>
            </a:r>
          </a:p>
        </p:txBody>
      </p:sp>
      <p:sp>
        <p:nvSpPr>
          <p:cNvPr id="3" name="Espace réservé du numéro de diapositive 2">
            <a:extLst>
              <a:ext uri="{FF2B5EF4-FFF2-40B4-BE49-F238E27FC236}">
                <a16:creationId xmlns:a16="http://schemas.microsoft.com/office/drawing/2014/main" id="{86FD2D17-3A17-408C-8656-6D74C9E80973}"/>
              </a:ext>
            </a:extLst>
          </p:cNvPr>
          <p:cNvSpPr>
            <a:spLocks noGrp="1"/>
          </p:cNvSpPr>
          <p:nvPr>
            <p:ph type="sldNum" sz="quarter" idx="12"/>
          </p:nvPr>
        </p:nvSpPr>
        <p:spPr/>
        <p:txBody>
          <a:bodyPr/>
          <a:lstStyle/>
          <a:p>
            <a:fld id="{4588B825-6EA1-4615-A248-015C011E9CD5}" type="slidenum">
              <a:rPr lang="fr-FR" smtClean="0"/>
              <a:t>22</a:t>
            </a:fld>
            <a:endParaRPr lang="fr-FR"/>
          </a:p>
        </p:txBody>
      </p:sp>
    </p:spTree>
    <p:extLst>
      <p:ext uri="{BB962C8B-B14F-4D97-AF65-F5344CB8AC3E}">
        <p14:creationId xmlns:p14="http://schemas.microsoft.com/office/powerpoint/2010/main" val="390772372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1400" y="-383021"/>
            <a:ext cx="10515600" cy="1325563"/>
          </a:xfrm>
        </p:spPr>
        <p:txBody>
          <a:bodyPr>
            <a:normAutofit/>
          </a:bodyPr>
          <a:lstStyle/>
          <a:p>
            <a:pPr algn="ctr"/>
            <a:r>
              <a:rPr lang="fr-FR" sz="3200" b="1" dirty="0">
                <a:solidFill>
                  <a:srgbClr val="C00000"/>
                </a:solidFill>
                <a:latin typeface="Arial" panose="020B0604020202020204" pitchFamily="34" charset="0"/>
                <a:cs typeface="Arial" panose="020B0604020202020204" pitchFamily="34" charset="0"/>
              </a:rPr>
              <a:t>Trends: Revival of </a:t>
            </a:r>
            <a:r>
              <a:rPr lang="fr-FR" sz="3200" b="1" dirty="0" err="1">
                <a:solidFill>
                  <a:srgbClr val="C00000"/>
                </a:solidFill>
                <a:latin typeface="Arial" panose="020B0604020202020204" pitchFamily="34" charset="0"/>
                <a:cs typeface="Arial" panose="020B0604020202020204" pitchFamily="34" charset="0"/>
              </a:rPr>
              <a:t>Industrial</a:t>
            </a:r>
            <a:r>
              <a:rPr lang="fr-FR" sz="3200" b="1" dirty="0">
                <a:solidFill>
                  <a:srgbClr val="C00000"/>
                </a:solidFill>
                <a:latin typeface="Arial" panose="020B0604020202020204" pitchFamily="34" charset="0"/>
                <a:cs typeface="Arial" panose="020B0604020202020204" pitchFamily="34" charset="0"/>
              </a:rPr>
              <a:t> Policy</a:t>
            </a:r>
          </a:p>
        </p:txBody>
      </p:sp>
      <p:sp>
        <p:nvSpPr>
          <p:cNvPr id="3" name="Rectangle 2"/>
          <p:cNvSpPr/>
          <p:nvPr/>
        </p:nvSpPr>
        <p:spPr>
          <a:xfrm>
            <a:off x="801189" y="1552542"/>
            <a:ext cx="10134665" cy="3693319"/>
          </a:xfrm>
          <a:prstGeom prst="rect">
            <a:avLst/>
          </a:prstGeom>
        </p:spPr>
        <p:txBody>
          <a:bodyPr wrap="square">
            <a:spAutoFit/>
          </a:bodyPr>
          <a:lstStyle/>
          <a:p>
            <a:r>
              <a:rPr lang="en-US" b="1" dirty="0">
                <a:solidFill>
                  <a:srgbClr val="FF0000"/>
                </a:solidFill>
              </a:rPr>
              <a:t>Industrial policy is on the rise:</a:t>
            </a:r>
          </a:p>
          <a:p>
            <a:endParaRPr lang="en-US" dirty="0"/>
          </a:p>
          <a:p>
            <a:pPr algn="just"/>
            <a:r>
              <a:rPr lang="en-US" dirty="0"/>
              <a:t>increase in the total count of industrial policy interventions through the 2010s, with major accelerations in 2018 and 2021. </a:t>
            </a:r>
            <a:r>
              <a:rPr lang="en-US" b="1" dirty="0">
                <a:solidFill>
                  <a:srgbClr val="FF0000"/>
                </a:solidFill>
              </a:rPr>
              <a:t>The continuing decline in the employment shares of manufacturing in the USA and Western European countries and the increasing competitive threat posed by China on world markets have pushed in the same direction; industrial policy is being further stimulated by disruptive technological change—from automatization to digitalization, industry 4.0, and the Internet of things</a:t>
            </a:r>
          </a:p>
          <a:p>
            <a:pPr algn="just"/>
            <a:endParaRPr lang="en-US" b="1" dirty="0">
              <a:solidFill>
                <a:srgbClr val="FF0000"/>
              </a:solidFill>
            </a:endParaRPr>
          </a:p>
          <a:p>
            <a:pPr algn="just"/>
            <a:r>
              <a:rPr lang="en-US" dirty="0"/>
              <a:t>This is a trend that is paralleled to some extent in other nations. In Germany, for example, there have been calls for more activist industrial policies both from left leaning economists like Peter </a:t>
            </a:r>
            <a:r>
              <a:rPr lang="en-US" dirty="0" err="1"/>
              <a:t>Bofinger</a:t>
            </a:r>
            <a:r>
              <a:rPr lang="en-US" dirty="0"/>
              <a:t> and from the conservative minister for industry Peter </a:t>
            </a:r>
            <a:r>
              <a:rPr lang="en-US" dirty="0" err="1"/>
              <a:t>Altmaier</a:t>
            </a:r>
            <a:r>
              <a:rPr lang="en-US" dirty="0"/>
              <a:t>. France and Germany tried to reestablish their cooperation in the EU by publishing a “Manifesto” on industrial policy.</a:t>
            </a:r>
          </a:p>
          <a:p>
            <a:endParaRPr lang="en-US" dirty="0"/>
          </a:p>
        </p:txBody>
      </p:sp>
      <p:sp>
        <p:nvSpPr>
          <p:cNvPr id="4" name="Slide Number Placeholder 3"/>
          <p:cNvSpPr>
            <a:spLocks noGrp="1"/>
          </p:cNvSpPr>
          <p:nvPr>
            <p:ph type="sldNum" sz="quarter" idx="12"/>
          </p:nvPr>
        </p:nvSpPr>
        <p:spPr/>
        <p:txBody>
          <a:bodyPr/>
          <a:lstStyle/>
          <a:p>
            <a:fld id="{39D55987-A015-419F-B1E5-1A5B2319A86B}" type="slidenum">
              <a:rPr lang="fr-FR" smtClean="0"/>
              <a:t>23</a:t>
            </a:fld>
            <a:endParaRPr lang="fr-FR"/>
          </a:p>
        </p:txBody>
      </p:sp>
    </p:spTree>
    <p:extLst>
      <p:ext uri="{BB962C8B-B14F-4D97-AF65-F5344CB8AC3E}">
        <p14:creationId xmlns:p14="http://schemas.microsoft.com/office/powerpoint/2010/main" val="191757313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55563"/>
            <a:ext cx="10515600" cy="1325563"/>
          </a:xfrm>
        </p:spPr>
        <p:txBody>
          <a:bodyPr>
            <a:normAutofit/>
          </a:bodyPr>
          <a:lstStyle/>
          <a:p>
            <a:r>
              <a:rPr lang="en-US" sz="3200" b="1" dirty="0">
                <a:solidFill>
                  <a:srgbClr val="C00000"/>
                </a:solidFill>
                <a:latin typeface="Arial" panose="020B0604020202020204" pitchFamily="34" charset="0"/>
                <a:cs typeface="Arial" panose="020B0604020202020204" pitchFamily="34" charset="0"/>
              </a:rPr>
              <a:t>     New Industrial Policy and Competition Policy</a:t>
            </a:r>
            <a:endParaRPr lang="fr-FR" sz="3200" b="1" dirty="0">
              <a:solidFill>
                <a:srgbClr val="C00000"/>
              </a:solidFill>
              <a:latin typeface="Arial" panose="020B0604020202020204" pitchFamily="34" charset="0"/>
              <a:cs typeface="Arial" panose="020B0604020202020204" pitchFamily="34" charset="0"/>
            </a:endParaRPr>
          </a:p>
        </p:txBody>
      </p:sp>
      <p:sp>
        <p:nvSpPr>
          <p:cNvPr id="3" name="Rectangle 2"/>
          <p:cNvSpPr/>
          <p:nvPr/>
        </p:nvSpPr>
        <p:spPr>
          <a:xfrm>
            <a:off x="391886" y="1690688"/>
            <a:ext cx="10744200" cy="4801314"/>
          </a:xfrm>
          <a:prstGeom prst="rect">
            <a:avLst/>
          </a:prstGeom>
        </p:spPr>
        <p:txBody>
          <a:bodyPr wrap="square">
            <a:spAutoFit/>
          </a:bodyPr>
          <a:lstStyle/>
          <a:p>
            <a:pPr algn="just"/>
            <a:r>
              <a:rPr lang="en-US" dirty="0"/>
              <a:t> </a:t>
            </a:r>
            <a:r>
              <a:rPr lang="en-US" b="1" dirty="0">
                <a:solidFill>
                  <a:srgbClr val="FF0000"/>
                </a:solidFill>
              </a:rPr>
              <a:t>The actual practice of industrial policy looks quite different from the way economists have traditionally conceptualized it</a:t>
            </a:r>
            <a:r>
              <a:rPr lang="en-US" dirty="0"/>
              <a:t>. </a:t>
            </a:r>
            <a:r>
              <a:rPr lang="en-US" b="1" dirty="0">
                <a:solidFill>
                  <a:srgbClr val="FF0000"/>
                </a:solidFill>
              </a:rPr>
              <a:t>It entails dynamic, iterative collaboration between the government and firms in the pursuit of a more diffuse set of goals. </a:t>
            </a:r>
            <a:endParaRPr lang="fr-FR" b="1" dirty="0">
              <a:solidFill>
                <a:srgbClr val="FF0000"/>
              </a:solidFill>
            </a:endParaRPr>
          </a:p>
          <a:p>
            <a:pPr algn="just"/>
            <a:endParaRPr lang="en-US" dirty="0"/>
          </a:p>
          <a:p>
            <a:pPr algn="just"/>
            <a:r>
              <a:rPr lang="en-US" b="1" dirty="0">
                <a:solidFill>
                  <a:srgbClr val="FF0000"/>
                </a:solidFill>
              </a:rPr>
              <a:t>Correcting market failures, whether they be static (monopoly, provision of public goods) or dynamic (path dependency, neglect of the distant future and lack of international cooperation) is important</a:t>
            </a:r>
            <a:r>
              <a:rPr lang="en-US" dirty="0">
                <a:solidFill>
                  <a:srgbClr val="0070C0"/>
                </a:solidFill>
              </a:rPr>
              <a:t>, </a:t>
            </a:r>
            <a:r>
              <a:rPr lang="en-US" b="1" dirty="0">
                <a:solidFill>
                  <a:srgbClr val="0070C0"/>
                </a:solidFill>
              </a:rPr>
              <a:t>but the goals of industrial policy are </a:t>
            </a:r>
            <a:r>
              <a:rPr lang="en-US" b="1" dirty="0" err="1">
                <a:solidFill>
                  <a:srgbClr val="0070C0"/>
                </a:solidFill>
              </a:rPr>
              <a:t>wider,including</a:t>
            </a:r>
            <a:r>
              <a:rPr lang="en-US" b="1" dirty="0">
                <a:solidFill>
                  <a:srgbClr val="0070C0"/>
                </a:solidFill>
              </a:rPr>
              <a:t> </a:t>
            </a:r>
            <a:r>
              <a:rPr lang="en-US" b="1" u="sng" dirty="0">
                <a:solidFill>
                  <a:srgbClr val="0070C0"/>
                </a:solidFill>
              </a:rPr>
              <a:t>market shaping, mission orientation, and providing new basic technologies</a:t>
            </a:r>
            <a:r>
              <a:rPr lang="en-US" dirty="0"/>
              <a:t>.</a:t>
            </a:r>
          </a:p>
          <a:p>
            <a:pPr algn="just"/>
            <a:endParaRPr lang="en-US" dirty="0"/>
          </a:p>
          <a:p>
            <a:pPr algn="just"/>
            <a:r>
              <a:rPr lang="en-US" b="1" dirty="0">
                <a:solidFill>
                  <a:srgbClr val="0070C0"/>
                </a:solidFill>
              </a:rPr>
              <a:t>industrial policy can </a:t>
            </a:r>
            <a:r>
              <a:rPr lang="en-US" b="1" u="sng" dirty="0">
                <a:solidFill>
                  <a:srgbClr val="0070C0"/>
                </a:solidFill>
              </a:rPr>
              <a:t>no longer be an isolated policy, developed on its own and competing with competition, regional, and other growth policies </a:t>
            </a:r>
            <a:r>
              <a:rPr lang="en-US" dirty="0"/>
              <a:t>(</a:t>
            </a:r>
            <a:r>
              <a:rPr lang="en-US" dirty="0" err="1"/>
              <a:t>Aiginger</a:t>
            </a:r>
            <a:r>
              <a:rPr lang="en-US" dirty="0"/>
              <a:t> 2014). </a:t>
            </a:r>
          </a:p>
          <a:p>
            <a:pPr algn="just"/>
            <a:endParaRPr lang="en-US" dirty="0"/>
          </a:p>
          <a:p>
            <a:pPr algn="just"/>
            <a:r>
              <a:rPr lang="en-US" dirty="0"/>
              <a:t>An </a:t>
            </a:r>
            <a:r>
              <a:rPr lang="en-US" b="1" dirty="0">
                <a:solidFill>
                  <a:srgbClr val="0070C0"/>
                </a:solidFill>
              </a:rPr>
              <a:t>increased focus on societal and environmental goals </a:t>
            </a:r>
            <a:r>
              <a:rPr lang="en-US" b="1" dirty="0">
                <a:solidFill>
                  <a:srgbClr val="FF0000"/>
                </a:solidFill>
              </a:rPr>
              <a:t>is necessarily raising questions about industrial policy as it shapes the structure of economic activity more generally. </a:t>
            </a:r>
            <a:r>
              <a:rPr lang="en-US" dirty="0"/>
              <a:t>Societal goals involve climate, health, poverty prevention, good-job creation, and the reduction of inequality. </a:t>
            </a:r>
          </a:p>
          <a:p>
            <a:pPr algn="just"/>
            <a:endParaRPr lang="en-US" dirty="0"/>
          </a:p>
          <a:p>
            <a:pPr algn="just"/>
            <a:endParaRPr lang="en-US" dirty="0"/>
          </a:p>
          <a:p>
            <a:endParaRPr lang="en-US" dirty="0"/>
          </a:p>
        </p:txBody>
      </p:sp>
      <p:sp>
        <p:nvSpPr>
          <p:cNvPr id="4" name="Slide Number Placeholder 3"/>
          <p:cNvSpPr>
            <a:spLocks noGrp="1"/>
          </p:cNvSpPr>
          <p:nvPr>
            <p:ph type="sldNum" sz="quarter" idx="12"/>
          </p:nvPr>
        </p:nvSpPr>
        <p:spPr/>
        <p:txBody>
          <a:bodyPr/>
          <a:lstStyle/>
          <a:p>
            <a:fld id="{39D55987-A015-419F-B1E5-1A5B2319A86B}" type="slidenum">
              <a:rPr lang="fr-FR" smtClean="0"/>
              <a:t>24</a:t>
            </a:fld>
            <a:endParaRPr lang="fr-FR"/>
          </a:p>
        </p:txBody>
      </p:sp>
    </p:spTree>
    <p:extLst>
      <p:ext uri="{BB962C8B-B14F-4D97-AF65-F5344CB8AC3E}">
        <p14:creationId xmlns:p14="http://schemas.microsoft.com/office/powerpoint/2010/main" val="395963169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740D29A-04A8-4674-8189-A2670D8902CE}"/>
              </a:ext>
            </a:extLst>
          </p:cNvPr>
          <p:cNvSpPr>
            <a:spLocks noGrp="1"/>
          </p:cNvSpPr>
          <p:nvPr>
            <p:ph type="title"/>
          </p:nvPr>
        </p:nvSpPr>
        <p:spPr/>
        <p:txBody>
          <a:bodyPr/>
          <a:lstStyle/>
          <a:p>
            <a:r>
              <a:rPr lang="fr-FR" sz="3200" b="1" dirty="0">
                <a:solidFill>
                  <a:srgbClr val="C00000"/>
                </a:solidFill>
                <a:latin typeface="Arial" panose="020B0604020202020204" pitchFamily="34" charset="0"/>
                <a:cs typeface="Arial" panose="020B0604020202020204" pitchFamily="34" charset="0"/>
              </a:rPr>
              <a:t>Interaction </a:t>
            </a:r>
            <a:r>
              <a:rPr lang="fr-FR" sz="3200" b="1" dirty="0" err="1">
                <a:solidFill>
                  <a:srgbClr val="C00000"/>
                </a:solidFill>
                <a:latin typeface="Arial" panose="020B0604020202020204" pitchFamily="34" charset="0"/>
                <a:cs typeface="Arial" panose="020B0604020202020204" pitchFamily="34" charset="0"/>
              </a:rPr>
              <a:t>between</a:t>
            </a:r>
            <a:r>
              <a:rPr lang="fr-FR" sz="3200" b="1" dirty="0">
                <a:solidFill>
                  <a:srgbClr val="C00000"/>
                </a:solidFill>
                <a:latin typeface="Arial" panose="020B0604020202020204" pitchFamily="34" charset="0"/>
                <a:cs typeface="Arial" panose="020B0604020202020204" pitchFamily="34" charset="0"/>
              </a:rPr>
              <a:t> </a:t>
            </a:r>
            <a:r>
              <a:rPr lang="fr-FR" sz="3200" b="1" dirty="0" err="1">
                <a:solidFill>
                  <a:srgbClr val="C00000"/>
                </a:solidFill>
                <a:latin typeface="Arial" panose="020B0604020202020204" pitchFamily="34" charset="0"/>
                <a:cs typeface="Arial" panose="020B0604020202020204" pitchFamily="34" charset="0"/>
              </a:rPr>
              <a:t>competition</a:t>
            </a:r>
            <a:r>
              <a:rPr lang="fr-FR" sz="3200" b="1" dirty="0">
                <a:solidFill>
                  <a:srgbClr val="C00000"/>
                </a:solidFill>
                <a:latin typeface="Arial" panose="020B0604020202020204" pitchFamily="34" charset="0"/>
                <a:cs typeface="Arial" panose="020B0604020202020204" pitchFamily="34" charset="0"/>
              </a:rPr>
              <a:t> and </a:t>
            </a:r>
            <a:r>
              <a:rPr lang="fr-FR" sz="3200" b="1" dirty="0" err="1">
                <a:solidFill>
                  <a:srgbClr val="C00000"/>
                </a:solidFill>
                <a:latin typeface="Arial" panose="020B0604020202020204" pitchFamily="34" charset="0"/>
                <a:cs typeface="Arial" panose="020B0604020202020204" pitchFamily="34" charset="0"/>
              </a:rPr>
              <a:t>industrial</a:t>
            </a:r>
            <a:r>
              <a:rPr lang="fr-FR" sz="3200" b="1" dirty="0">
                <a:solidFill>
                  <a:srgbClr val="C00000"/>
                </a:solidFill>
                <a:latin typeface="Arial" panose="020B0604020202020204" pitchFamily="34" charset="0"/>
                <a:cs typeface="Arial" panose="020B0604020202020204" pitchFamily="34" charset="0"/>
              </a:rPr>
              <a:t> </a:t>
            </a:r>
            <a:r>
              <a:rPr lang="fr-FR" sz="3200" b="1" dirty="0" err="1">
                <a:solidFill>
                  <a:srgbClr val="C00000"/>
                </a:solidFill>
                <a:latin typeface="Arial" panose="020B0604020202020204" pitchFamily="34" charset="0"/>
                <a:cs typeface="Arial" panose="020B0604020202020204" pitchFamily="34" charset="0"/>
              </a:rPr>
              <a:t>policy</a:t>
            </a:r>
            <a:endParaRPr lang="fr-FR" b="1" dirty="0">
              <a:solidFill>
                <a:srgbClr val="C00000"/>
              </a:solidFill>
              <a:latin typeface="Arial" panose="020B0604020202020204" pitchFamily="34" charset="0"/>
              <a:cs typeface="Arial" panose="020B0604020202020204" pitchFamily="34" charset="0"/>
            </a:endParaRPr>
          </a:p>
        </p:txBody>
      </p:sp>
      <p:sp>
        <p:nvSpPr>
          <p:cNvPr id="3" name="ZoneTexte 2">
            <a:extLst>
              <a:ext uri="{FF2B5EF4-FFF2-40B4-BE49-F238E27FC236}">
                <a16:creationId xmlns:a16="http://schemas.microsoft.com/office/drawing/2014/main" id="{9FF3CB8D-FAF9-48C3-83B0-FAB50FDC52EB}"/>
              </a:ext>
            </a:extLst>
          </p:cNvPr>
          <p:cNvSpPr txBox="1"/>
          <p:nvPr/>
        </p:nvSpPr>
        <p:spPr>
          <a:xfrm>
            <a:off x="5437743" y="2533021"/>
            <a:ext cx="1316514" cy="369332"/>
          </a:xfrm>
          <a:prstGeom prst="rect">
            <a:avLst/>
          </a:prstGeom>
          <a:noFill/>
        </p:spPr>
        <p:txBody>
          <a:bodyPr wrap="none" rtlCol="0">
            <a:spAutoFit/>
          </a:bodyPr>
          <a:lstStyle/>
          <a:p>
            <a:r>
              <a:rPr lang="fr-FR" dirty="0"/>
              <a:t>Instruments</a:t>
            </a:r>
          </a:p>
        </p:txBody>
      </p:sp>
      <p:sp>
        <p:nvSpPr>
          <p:cNvPr id="4" name="ZoneTexte 3">
            <a:extLst>
              <a:ext uri="{FF2B5EF4-FFF2-40B4-BE49-F238E27FC236}">
                <a16:creationId xmlns:a16="http://schemas.microsoft.com/office/drawing/2014/main" id="{971AA8D4-A315-403B-9147-FE27DF15C246}"/>
              </a:ext>
            </a:extLst>
          </p:cNvPr>
          <p:cNvSpPr txBox="1"/>
          <p:nvPr/>
        </p:nvSpPr>
        <p:spPr>
          <a:xfrm>
            <a:off x="10525519" y="2581269"/>
            <a:ext cx="705642" cy="369332"/>
          </a:xfrm>
          <a:prstGeom prst="rect">
            <a:avLst/>
          </a:prstGeom>
          <a:noFill/>
        </p:spPr>
        <p:txBody>
          <a:bodyPr wrap="none" rtlCol="0">
            <a:spAutoFit/>
          </a:bodyPr>
          <a:lstStyle/>
          <a:p>
            <a:r>
              <a:rPr lang="fr-FR" dirty="0"/>
              <a:t>Goals</a:t>
            </a:r>
          </a:p>
        </p:txBody>
      </p:sp>
      <p:sp>
        <p:nvSpPr>
          <p:cNvPr id="5" name="ZoneTexte 4">
            <a:extLst>
              <a:ext uri="{FF2B5EF4-FFF2-40B4-BE49-F238E27FC236}">
                <a16:creationId xmlns:a16="http://schemas.microsoft.com/office/drawing/2014/main" id="{E7D96A54-9EAA-4C49-920A-5031058DA3C1}"/>
              </a:ext>
            </a:extLst>
          </p:cNvPr>
          <p:cNvSpPr txBox="1"/>
          <p:nvPr/>
        </p:nvSpPr>
        <p:spPr>
          <a:xfrm>
            <a:off x="426720" y="3744686"/>
            <a:ext cx="4397829" cy="369332"/>
          </a:xfrm>
          <a:prstGeom prst="rect">
            <a:avLst/>
          </a:prstGeom>
          <a:noFill/>
        </p:spPr>
        <p:txBody>
          <a:bodyPr wrap="square" rtlCol="0">
            <a:spAutoFit/>
          </a:bodyPr>
          <a:lstStyle/>
          <a:p>
            <a:r>
              <a:rPr lang="fr-FR" dirty="0" err="1"/>
              <a:t>Competition</a:t>
            </a:r>
            <a:r>
              <a:rPr lang="fr-FR" dirty="0"/>
              <a:t> </a:t>
            </a:r>
            <a:r>
              <a:rPr lang="fr-FR" dirty="0" err="1"/>
              <a:t>policy</a:t>
            </a:r>
            <a:r>
              <a:rPr lang="fr-FR" dirty="0"/>
              <a:t> and </a:t>
            </a:r>
            <a:r>
              <a:rPr lang="fr-FR" dirty="0" err="1"/>
              <a:t>law</a:t>
            </a:r>
            <a:endParaRPr lang="fr-FR" dirty="0"/>
          </a:p>
        </p:txBody>
      </p:sp>
      <p:sp>
        <p:nvSpPr>
          <p:cNvPr id="6" name="ZoneTexte 5">
            <a:extLst>
              <a:ext uri="{FF2B5EF4-FFF2-40B4-BE49-F238E27FC236}">
                <a16:creationId xmlns:a16="http://schemas.microsoft.com/office/drawing/2014/main" id="{971DD88E-EDDE-4061-B4D2-422EE000D74A}"/>
              </a:ext>
            </a:extLst>
          </p:cNvPr>
          <p:cNvSpPr txBox="1"/>
          <p:nvPr/>
        </p:nvSpPr>
        <p:spPr>
          <a:xfrm>
            <a:off x="504865" y="5144980"/>
            <a:ext cx="2789931" cy="369332"/>
          </a:xfrm>
          <a:prstGeom prst="rect">
            <a:avLst/>
          </a:prstGeom>
          <a:noFill/>
        </p:spPr>
        <p:txBody>
          <a:bodyPr wrap="square" rtlCol="0">
            <a:spAutoFit/>
          </a:bodyPr>
          <a:lstStyle/>
          <a:p>
            <a:r>
              <a:rPr lang="fr-FR" dirty="0" err="1"/>
              <a:t>Industrial</a:t>
            </a:r>
            <a:r>
              <a:rPr lang="fr-FR" dirty="0"/>
              <a:t> </a:t>
            </a:r>
            <a:r>
              <a:rPr lang="fr-FR" dirty="0" err="1"/>
              <a:t>policy</a:t>
            </a:r>
            <a:endParaRPr lang="fr-FR" dirty="0"/>
          </a:p>
        </p:txBody>
      </p:sp>
      <p:sp>
        <p:nvSpPr>
          <p:cNvPr id="7" name="ZoneTexte 6">
            <a:extLst>
              <a:ext uri="{FF2B5EF4-FFF2-40B4-BE49-F238E27FC236}">
                <a16:creationId xmlns:a16="http://schemas.microsoft.com/office/drawing/2014/main" id="{0A389B83-40CA-42A5-BAFA-047E21171197}"/>
              </a:ext>
            </a:extLst>
          </p:cNvPr>
          <p:cNvSpPr txBox="1"/>
          <p:nvPr/>
        </p:nvSpPr>
        <p:spPr>
          <a:xfrm>
            <a:off x="7736600" y="3733379"/>
            <a:ext cx="1935479" cy="646331"/>
          </a:xfrm>
          <a:prstGeom prst="rect">
            <a:avLst/>
          </a:prstGeom>
          <a:noFill/>
        </p:spPr>
        <p:txBody>
          <a:bodyPr wrap="square" rtlCol="0">
            <a:spAutoFit/>
          </a:bodyPr>
          <a:lstStyle/>
          <a:p>
            <a:r>
              <a:rPr lang="fr-FR" dirty="0"/>
              <a:t>Promote, </a:t>
            </a:r>
            <a:r>
              <a:rPr lang="fr-FR" dirty="0" err="1"/>
              <a:t>maintain</a:t>
            </a:r>
            <a:r>
              <a:rPr lang="fr-FR" dirty="0"/>
              <a:t> </a:t>
            </a:r>
            <a:r>
              <a:rPr lang="fr-FR" dirty="0" err="1"/>
              <a:t>competition</a:t>
            </a:r>
            <a:endParaRPr lang="fr-FR" dirty="0"/>
          </a:p>
        </p:txBody>
      </p:sp>
      <p:sp>
        <p:nvSpPr>
          <p:cNvPr id="8" name="ZoneTexte 7">
            <a:extLst>
              <a:ext uri="{FF2B5EF4-FFF2-40B4-BE49-F238E27FC236}">
                <a16:creationId xmlns:a16="http://schemas.microsoft.com/office/drawing/2014/main" id="{735B918A-D5D9-4FAD-9B4B-1C13E93BDA55}"/>
              </a:ext>
            </a:extLst>
          </p:cNvPr>
          <p:cNvSpPr txBox="1"/>
          <p:nvPr/>
        </p:nvSpPr>
        <p:spPr>
          <a:xfrm>
            <a:off x="7611863" y="4974355"/>
            <a:ext cx="2332754" cy="1754326"/>
          </a:xfrm>
          <a:prstGeom prst="rect">
            <a:avLst/>
          </a:prstGeom>
          <a:noFill/>
        </p:spPr>
        <p:txBody>
          <a:bodyPr wrap="none" rtlCol="0">
            <a:spAutoFit/>
          </a:bodyPr>
          <a:lstStyle/>
          <a:p>
            <a:r>
              <a:rPr lang="fr-FR" dirty="0"/>
              <a:t>Correct </a:t>
            </a:r>
            <a:r>
              <a:rPr lang="fr-FR" dirty="0" err="1"/>
              <a:t>market</a:t>
            </a:r>
            <a:r>
              <a:rPr lang="fr-FR" dirty="0"/>
              <a:t> </a:t>
            </a:r>
            <a:r>
              <a:rPr lang="fr-FR" dirty="0" err="1"/>
              <a:t>failures</a:t>
            </a:r>
            <a:endParaRPr lang="fr-FR" dirty="0"/>
          </a:p>
          <a:p>
            <a:r>
              <a:rPr lang="fr-FR" dirty="0"/>
              <a:t>(</a:t>
            </a:r>
            <a:r>
              <a:rPr lang="fr-FR" dirty="0" err="1"/>
              <a:t>Externalities</a:t>
            </a:r>
            <a:r>
              <a:rPr lang="fr-FR" dirty="0"/>
              <a:t>,</a:t>
            </a:r>
          </a:p>
          <a:p>
            <a:r>
              <a:rPr lang="fr-FR" dirty="0"/>
              <a:t>Coordination </a:t>
            </a:r>
            <a:r>
              <a:rPr lang="fr-FR" dirty="0" err="1"/>
              <a:t>failures</a:t>
            </a:r>
            <a:r>
              <a:rPr lang="fr-FR" dirty="0"/>
              <a:t>)</a:t>
            </a:r>
          </a:p>
          <a:p>
            <a:r>
              <a:rPr lang="fr-FR" dirty="0" err="1"/>
              <a:t>Create</a:t>
            </a:r>
            <a:r>
              <a:rPr lang="fr-FR" dirty="0"/>
              <a:t> non existent </a:t>
            </a:r>
          </a:p>
          <a:p>
            <a:r>
              <a:rPr lang="fr-FR" dirty="0" err="1"/>
              <a:t>markets</a:t>
            </a:r>
            <a:endParaRPr lang="fr-FR" dirty="0"/>
          </a:p>
          <a:p>
            <a:endParaRPr lang="fr-FR" dirty="0"/>
          </a:p>
        </p:txBody>
      </p:sp>
      <p:sp>
        <p:nvSpPr>
          <p:cNvPr id="10" name="ZoneTexte 9">
            <a:extLst>
              <a:ext uri="{FF2B5EF4-FFF2-40B4-BE49-F238E27FC236}">
                <a16:creationId xmlns:a16="http://schemas.microsoft.com/office/drawing/2014/main" id="{CB352832-544C-4AB7-B88F-EA07D857D924}"/>
              </a:ext>
            </a:extLst>
          </p:cNvPr>
          <p:cNvSpPr txBox="1"/>
          <p:nvPr/>
        </p:nvSpPr>
        <p:spPr>
          <a:xfrm>
            <a:off x="4106664" y="3744686"/>
            <a:ext cx="2996205" cy="646331"/>
          </a:xfrm>
          <a:prstGeom prst="rect">
            <a:avLst/>
          </a:prstGeom>
          <a:noFill/>
        </p:spPr>
        <p:txBody>
          <a:bodyPr wrap="none" rtlCol="0">
            <a:spAutoFit/>
          </a:bodyPr>
          <a:lstStyle/>
          <a:p>
            <a:r>
              <a:rPr lang="fr-FR" dirty="0" err="1"/>
              <a:t>Competition</a:t>
            </a:r>
            <a:r>
              <a:rPr lang="fr-FR" dirty="0"/>
              <a:t> </a:t>
            </a:r>
            <a:r>
              <a:rPr lang="fr-FR" dirty="0" err="1"/>
              <a:t>law</a:t>
            </a:r>
            <a:r>
              <a:rPr lang="fr-FR" dirty="0"/>
              <a:t> </a:t>
            </a:r>
            <a:r>
              <a:rPr lang="fr-FR" dirty="0" err="1"/>
              <a:t>enforcement</a:t>
            </a:r>
            <a:endParaRPr lang="fr-FR" dirty="0"/>
          </a:p>
          <a:p>
            <a:r>
              <a:rPr lang="fr-FR" dirty="0" err="1"/>
              <a:t>Advocacy</a:t>
            </a:r>
            <a:endParaRPr lang="fr-FR" dirty="0"/>
          </a:p>
        </p:txBody>
      </p:sp>
      <p:sp>
        <p:nvSpPr>
          <p:cNvPr id="11" name="ZoneTexte 10">
            <a:extLst>
              <a:ext uri="{FF2B5EF4-FFF2-40B4-BE49-F238E27FC236}">
                <a16:creationId xmlns:a16="http://schemas.microsoft.com/office/drawing/2014/main" id="{CABA29C2-9634-4D1B-B1A8-E8F26F8BF03B}"/>
              </a:ext>
            </a:extLst>
          </p:cNvPr>
          <p:cNvSpPr txBox="1"/>
          <p:nvPr/>
        </p:nvSpPr>
        <p:spPr>
          <a:xfrm>
            <a:off x="3928095" y="5144980"/>
            <a:ext cx="2032095" cy="1477328"/>
          </a:xfrm>
          <a:prstGeom prst="rect">
            <a:avLst/>
          </a:prstGeom>
          <a:noFill/>
        </p:spPr>
        <p:txBody>
          <a:bodyPr wrap="none" rtlCol="0">
            <a:spAutoFit/>
          </a:bodyPr>
          <a:lstStyle/>
          <a:p>
            <a:r>
              <a:rPr lang="fr-FR" dirty="0"/>
              <a:t>Custom </a:t>
            </a:r>
            <a:r>
              <a:rPr lang="fr-FR" dirty="0" err="1"/>
              <a:t>duties</a:t>
            </a:r>
            <a:endParaRPr lang="fr-FR" dirty="0"/>
          </a:p>
          <a:p>
            <a:r>
              <a:rPr lang="fr-FR" dirty="0"/>
              <a:t>Subsidies</a:t>
            </a:r>
          </a:p>
          <a:p>
            <a:r>
              <a:rPr lang="fr-FR" dirty="0"/>
              <a:t>Public </a:t>
            </a:r>
            <a:r>
              <a:rPr lang="fr-FR" dirty="0" err="1"/>
              <a:t>procurement</a:t>
            </a:r>
            <a:endParaRPr lang="fr-FR" dirty="0"/>
          </a:p>
          <a:p>
            <a:r>
              <a:rPr lang="fr-FR" dirty="0" err="1"/>
              <a:t>Tax</a:t>
            </a:r>
            <a:r>
              <a:rPr lang="fr-FR" dirty="0"/>
              <a:t> exemptions</a:t>
            </a:r>
          </a:p>
          <a:p>
            <a:endParaRPr lang="fr-FR" dirty="0"/>
          </a:p>
        </p:txBody>
      </p:sp>
      <p:sp>
        <p:nvSpPr>
          <p:cNvPr id="12" name="ZoneTexte 11">
            <a:extLst>
              <a:ext uri="{FF2B5EF4-FFF2-40B4-BE49-F238E27FC236}">
                <a16:creationId xmlns:a16="http://schemas.microsoft.com/office/drawing/2014/main" id="{B32FC740-A0F1-4BD6-89E8-E21A81CAB938}"/>
              </a:ext>
            </a:extLst>
          </p:cNvPr>
          <p:cNvSpPr txBox="1"/>
          <p:nvPr/>
        </p:nvSpPr>
        <p:spPr>
          <a:xfrm>
            <a:off x="8342062" y="2520256"/>
            <a:ext cx="1418978" cy="369332"/>
          </a:xfrm>
          <a:prstGeom prst="rect">
            <a:avLst/>
          </a:prstGeom>
          <a:noFill/>
        </p:spPr>
        <p:txBody>
          <a:bodyPr wrap="none" rtlCol="0">
            <a:spAutoFit/>
          </a:bodyPr>
          <a:lstStyle/>
          <a:p>
            <a:r>
              <a:rPr lang="fr-FR" dirty="0" err="1"/>
              <a:t>Mechanisms</a:t>
            </a:r>
            <a:r>
              <a:rPr lang="fr-FR" dirty="0"/>
              <a:t> </a:t>
            </a:r>
          </a:p>
        </p:txBody>
      </p:sp>
      <p:sp>
        <p:nvSpPr>
          <p:cNvPr id="14" name="ZoneTexte 13">
            <a:extLst>
              <a:ext uri="{FF2B5EF4-FFF2-40B4-BE49-F238E27FC236}">
                <a16:creationId xmlns:a16="http://schemas.microsoft.com/office/drawing/2014/main" id="{D039EE06-528E-476D-89FA-6BED0E883CBB}"/>
              </a:ext>
            </a:extLst>
          </p:cNvPr>
          <p:cNvSpPr txBox="1"/>
          <p:nvPr/>
        </p:nvSpPr>
        <p:spPr>
          <a:xfrm>
            <a:off x="10377721" y="3841182"/>
            <a:ext cx="1543947" cy="2031325"/>
          </a:xfrm>
          <a:prstGeom prst="rect">
            <a:avLst/>
          </a:prstGeom>
          <a:noFill/>
        </p:spPr>
        <p:txBody>
          <a:bodyPr wrap="square" rtlCol="0">
            <a:spAutoFit/>
          </a:bodyPr>
          <a:lstStyle/>
          <a:p>
            <a:r>
              <a:rPr lang="fr-FR" dirty="0"/>
              <a:t>Promote </a:t>
            </a:r>
            <a:r>
              <a:rPr lang="fr-FR" dirty="0" err="1"/>
              <a:t>Growth</a:t>
            </a:r>
            <a:endParaRPr lang="fr-FR" dirty="0"/>
          </a:p>
          <a:p>
            <a:r>
              <a:rPr lang="fr-FR" dirty="0" err="1"/>
              <a:t>Sustainability</a:t>
            </a:r>
            <a:endParaRPr lang="fr-FR" dirty="0"/>
          </a:p>
          <a:p>
            <a:r>
              <a:rPr lang="fr-FR" dirty="0"/>
              <a:t>Innovation</a:t>
            </a:r>
          </a:p>
          <a:p>
            <a:r>
              <a:rPr lang="fr-FR" dirty="0" err="1"/>
              <a:t>Resilience</a:t>
            </a:r>
            <a:endParaRPr lang="fr-FR" dirty="0"/>
          </a:p>
          <a:p>
            <a:r>
              <a:rPr lang="fr-FR" dirty="0"/>
              <a:t>Strategic </a:t>
            </a:r>
            <a:r>
              <a:rPr lang="fr-FR" dirty="0" err="1"/>
              <a:t>indep</a:t>
            </a:r>
            <a:r>
              <a:rPr lang="fr-FR" dirty="0"/>
              <a:t>;</a:t>
            </a:r>
          </a:p>
        </p:txBody>
      </p:sp>
      <p:cxnSp>
        <p:nvCxnSpPr>
          <p:cNvPr id="18" name="Connecteur droit avec flèche 17">
            <a:extLst>
              <a:ext uri="{FF2B5EF4-FFF2-40B4-BE49-F238E27FC236}">
                <a16:creationId xmlns:a16="http://schemas.microsoft.com/office/drawing/2014/main" id="{E723341B-A360-4812-BDC0-503F73DB0A23}"/>
              </a:ext>
            </a:extLst>
          </p:cNvPr>
          <p:cNvCxnSpPr>
            <a:cxnSpLocks/>
          </p:cNvCxnSpPr>
          <p:nvPr/>
        </p:nvCxnSpPr>
        <p:spPr>
          <a:xfrm>
            <a:off x="5050971" y="4396043"/>
            <a:ext cx="3213463" cy="629998"/>
          </a:xfrm>
          <a:prstGeom prst="straightConnector1">
            <a:avLst/>
          </a:prstGeom>
          <a:ln w="38100">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0" name="Connecteur droit avec flèche 19">
            <a:extLst>
              <a:ext uri="{FF2B5EF4-FFF2-40B4-BE49-F238E27FC236}">
                <a16:creationId xmlns:a16="http://schemas.microsoft.com/office/drawing/2014/main" id="{FA483E7F-F1BB-4076-854B-00381290F2ED}"/>
              </a:ext>
            </a:extLst>
          </p:cNvPr>
          <p:cNvCxnSpPr>
            <a:cxnSpLocks/>
            <a:stCxn id="11" idx="0"/>
          </p:cNvCxnSpPr>
          <p:nvPr/>
        </p:nvCxnSpPr>
        <p:spPr>
          <a:xfrm flipV="1">
            <a:off x="4944143" y="4379710"/>
            <a:ext cx="3320291" cy="765270"/>
          </a:xfrm>
          <a:prstGeom prst="straightConnector1">
            <a:avLst/>
          </a:prstGeom>
          <a:ln w="38100">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6" name="Connecteur droit avec flèche 35">
            <a:extLst>
              <a:ext uri="{FF2B5EF4-FFF2-40B4-BE49-F238E27FC236}">
                <a16:creationId xmlns:a16="http://schemas.microsoft.com/office/drawing/2014/main" id="{7C79B7C2-D9D8-4378-AA90-518E81A72B70}"/>
              </a:ext>
            </a:extLst>
          </p:cNvPr>
          <p:cNvCxnSpPr/>
          <p:nvPr/>
        </p:nvCxnSpPr>
        <p:spPr>
          <a:xfrm>
            <a:off x="5191735" y="4214949"/>
            <a:ext cx="2544865" cy="0"/>
          </a:xfrm>
          <a:prstGeom prst="straightConnector1">
            <a:avLst/>
          </a:prstGeom>
          <a:ln w="38100">
            <a:solidFill>
              <a:srgbClr val="00B050"/>
            </a:solidFill>
            <a:prstDash val="sysDash"/>
            <a:tailEnd type="triangle"/>
          </a:ln>
        </p:spPr>
        <p:style>
          <a:lnRef idx="1">
            <a:schemeClr val="accent1"/>
          </a:lnRef>
          <a:fillRef idx="0">
            <a:schemeClr val="accent1"/>
          </a:fillRef>
          <a:effectRef idx="0">
            <a:schemeClr val="accent1"/>
          </a:effectRef>
          <a:fontRef idx="minor">
            <a:schemeClr val="tx1"/>
          </a:fontRef>
        </p:style>
      </p:cxnSp>
      <p:cxnSp>
        <p:nvCxnSpPr>
          <p:cNvPr id="37" name="Connecteur droit avec flèche 36">
            <a:extLst>
              <a:ext uri="{FF2B5EF4-FFF2-40B4-BE49-F238E27FC236}">
                <a16:creationId xmlns:a16="http://schemas.microsoft.com/office/drawing/2014/main" id="{A259FA87-A8AE-4A87-AFD4-8EA7525D44C2}"/>
              </a:ext>
            </a:extLst>
          </p:cNvPr>
          <p:cNvCxnSpPr>
            <a:cxnSpLocks/>
          </p:cNvCxnSpPr>
          <p:nvPr/>
        </p:nvCxnSpPr>
        <p:spPr>
          <a:xfrm>
            <a:off x="9194921" y="4214949"/>
            <a:ext cx="1101449" cy="563353"/>
          </a:xfrm>
          <a:prstGeom prst="straightConnector1">
            <a:avLst/>
          </a:prstGeom>
          <a:ln w="38100">
            <a:solidFill>
              <a:srgbClr val="00B050"/>
            </a:solidFill>
            <a:prstDash val="sysDash"/>
            <a:tailEnd type="triangle"/>
          </a:ln>
        </p:spPr>
        <p:style>
          <a:lnRef idx="1">
            <a:schemeClr val="accent1"/>
          </a:lnRef>
          <a:fillRef idx="0">
            <a:schemeClr val="accent1"/>
          </a:fillRef>
          <a:effectRef idx="0">
            <a:schemeClr val="accent1"/>
          </a:effectRef>
          <a:fontRef idx="minor">
            <a:schemeClr val="tx1"/>
          </a:fontRef>
        </p:style>
      </p:cxnSp>
      <p:cxnSp>
        <p:nvCxnSpPr>
          <p:cNvPr id="39" name="Connecteur droit avec flèche 38">
            <a:extLst>
              <a:ext uri="{FF2B5EF4-FFF2-40B4-BE49-F238E27FC236}">
                <a16:creationId xmlns:a16="http://schemas.microsoft.com/office/drawing/2014/main" id="{63BFB6B1-3C54-4451-9603-D201E8FDB947}"/>
              </a:ext>
            </a:extLst>
          </p:cNvPr>
          <p:cNvCxnSpPr/>
          <p:nvPr/>
        </p:nvCxnSpPr>
        <p:spPr>
          <a:xfrm>
            <a:off x="5050971" y="5570726"/>
            <a:ext cx="2544865" cy="0"/>
          </a:xfrm>
          <a:prstGeom prst="straightConnector1">
            <a:avLst/>
          </a:prstGeom>
          <a:ln w="38100">
            <a:solidFill>
              <a:srgbClr val="00B050"/>
            </a:solidFill>
            <a:prstDash val="sysDash"/>
            <a:tailEnd type="triangle"/>
          </a:ln>
        </p:spPr>
        <p:style>
          <a:lnRef idx="1">
            <a:schemeClr val="accent1"/>
          </a:lnRef>
          <a:fillRef idx="0">
            <a:schemeClr val="accent1"/>
          </a:fillRef>
          <a:effectRef idx="0">
            <a:schemeClr val="accent1"/>
          </a:effectRef>
          <a:fontRef idx="minor">
            <a:schemeClr val="tx1"/>
          </a:fontRef>
        </p:style>
      </p:cxnSp>
      <p:cxnSp>
        <p:nvCxnSpPr>
          <p:cNvPr id="40" name="Connecteur droit avec flèche 39">
            <a:extLst>
              <a:ext uri="{FF2B5EF4-FFF2-40B4-BE49-F238E27FC236}">
                <a16:creationId xmlns:a16="http://schemas.microsoft.com/office/drawing/2014/main" id="{908CEB7F-DBCC-47B7-948A-F81234265ACA}"/>
              </a:ext>
            </a:extLst>
          </p:cNvPr>
          <p:cNvCxnSpPr>
            <a:cxnSpLocks/>
          </p:cNvCxnSpPr>
          <p:nvPr/>
        </p:nvCxnSpPr>
        <p:spPr>
          <a:xfrm flipV="1">
            <a:off x="9604487" y="4908990"/>
            <a:ext cx="703125" cy="661736"/>
          </a:xfrm>
          <a:prstGeom prst="straightConnector1">
            <a:avLst/>
          </a:prstGeom>
          <a:ln w="38100">
            <a:solidFill>
              <a:srgbClr val="00B050"/>
            </a:solidFill>
            <a:prstDash val="sysDash"/>
            <a:tailEnd type="triangle"/>
          </a:ln>
        </p:spPr>
        <p:style>
          <a:lnRef idx="1">
            <a:schemeClr val="accent1"/>
          </a:lnRef>
          <a:fillRef idx="0">
            <a:schemeClr val="accent1"/>
          </a:fillRef>
          <a:effectRef idx="0">
            <a:schemeClr val="accent1"/>
          </a:effectRef>
          <a:fontRef idx="minor">
            <a:schemeClr val="tx1"/>
          </a:fontRef>
        </p:style>
      </p:cxnSp>
      <p:sp>
        <p:nvSpPr>
          <p:cNvPr id="42" name="Espace réservé du numéro de diapositive 41">
            <a:extLst>
              <a:ext uri="{FF2B5EF4-FFF2-40B4-BE49-F238E27FC236}">
                <a16:creationId xmlns:a16="http://schemas.microsoft.com/office/drawing/2014/main" id="{A56DD30C-5D10-465A-9FA9-30E3CFA4062D}"/>
              </a:ext>
            </a:extLst>
          </p:cNvPr>
          <p:cNvSpPr>
            <a:spLocks noGrp="1"/>
          </p:cNvSpPr>
          <p:nvPr>
            <p:ph type="sldNum" sz="quarter" idx="12"/>
          </p:nvPr>
        </p:nvSpPr>
        <p:spPr/>
        <p:txBody>
          <a:bodyPr/>
          <a:lstStyle/>
          <a:p>
            <a:fld id="{4588B825-6EA1-4615-A248-015C011E9CD5}" type="slidenum">
              <a:rPr lang="fr-FR" smtClean="0"/>
              <a:t>25</a:t>
            </a:fld>
            <a:endParaRPr lang="fr-FR"/>
          </a:p>
        </p:txBody>
      </p:sp>
    </p:spTree>
    <p:extLst>
      <p:ext uri="{BB962C8B-B14F-4D97-AF65-F5344CB8AC3E}">
        <p14:creationId xmlns:p14="http://schemas.microsoft.com/office/powerpoint/2010/main" val="366802891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B8D3771-8192-4A25-8DFE-A483B7C1EC70}"/>
              </a:ext>
            </a:extLst>
          </p:cNvPr>
          <p:cNvSpPr>
            <a:spLocks noGrp="1"/>
          </p:cNvSpPr>
          <p:nvPr>
            <p:ph type="title"/>
          </p:nvPr>
        </p:nvSpPr>
        <p:spPr/>
        <p:txBody>
          <a:bodyPr>
            <a:normAutofit/>
          </a:bodyPr>
          <a:lstStyle/>
          <a:p>
            <a:r>
              <a:rPr lang="fr-FR" sz="3200" b="1" dirty="0">
                <a:solidFill>
                  <a:srgbClr val="C00000"/>
                </a:solidFill>
                <a:latin typeface="Arial" panose="020B0604020202020204" pitchFamily="34" charset="0"/>
                <a:cs typeface="Arial" panose="020B0604020202020204" pitchFamily="34" charset="0"/>
              </a:rPr>
              <a:t>                                Conclusions</a:t>
            </a:r>
          </a:p>
        </p:txBody>
      </p:sp>
      <p:sp>
        <p:nvSpPr>
          <p:cNvPr id="3" name="ZoneTexte 2">
            <a:extLst>
              <a:ext uri="{FF2B5EF4-FFF2-40B4-BE49-F238E27FC236}">
                <a16:creationId xmlns:a16="http://schemas.microsoft.com/office/drawing/2014/main" id="{E587E3C4-9E81-4865-8020-A5DDB5AD1CB9}"/>
              </a:ext>
            </a:extLst>
          </p:cNvPr>
          <p:cNvSpPr txBox="1"/>
          <p:nvPr/>
        </p:nvSpPr>
        <p:spPr>
          <a:xfrm>
            <a:off x="1800046" y="1427014"/>
            <a:ext cx="7962181" cy="5632311"/>
          </a:xfrm>
          <a:prstGeom prst="rect">
            <a:avLst/>
          </a:prstGeom>
          <a:noFill/>
        </p:spPr>
        <p:txBody>
          <a:bodyPr wrap="square" rtlCol="0">
            <a:spAutoFit/>
          </a:bodyPr>
          <a:lstStyle/>
          <a:p>
            <a:endParaRPr lang="fr-FR" dirty="0"/>
          </a:p>
          <a:p>
            <a:r>
              <a:rPr lang="fr-FR" dirty="0"/>
              <a:t>Common </a:t>
            </a:r>
            <a:r>
              <a:rPr lang="fr-FR" dirty="0" err="1"/>
              <a:t>themes</a:t>
            </a:r>
            <a:r>
              <a:rPr lang="fr-FR" dirty="0"/>
              <a:t> for </a:t>
            </a:r>
            <a:r>
              <a:rPr lang="fr-FR" dirty="0" err="1"/>
              <a:t>competition</a:t>
            </a:r>
            <a:r>
              <a:rPr lang="fr-FR" dirty="0"/>
              <a:t> </a:t>
            </a:r>
            <a:r>
              <a:rPr lang="fr-FR" dirty="0" err="1"/>
              <a:t>authorities</a:t>
            </a:r>
            <a:endParaRPr lang="fr-FR" dirty="0"/>
          </a:p>
          <a:p>
            <a:endParaRPr lang="fr-FR" dirty="0"/>
          </a:p>
          <a:p>
            <a:pPr marL="342900" indent="-342900">
              <a:buAutoNum type="arabicParenR"/>
            </a:pPr>
            <a:r>
              <a:rPr lang="fr-FR" dirty="0"/>
              <a:t>Need to </a:t>
            </a:r>
            <a:r>
              <a:rPr lang="fr-FR" dirty="0" err="1"/>
              <a:t>adopt</a:t>
            </a:r>
            <a:r>
              <a:rPr lang="fr-FR" dirty="0"/>
              <a:t> a longer time frame for the </a:t>
            </a:r>
            <a:r>
              <a:rPr lang="fr-FR" dirty="0" err="1"/>
              <a:t>competition</a:t>
            </a:r>
            <a:r>
              <a:rPr lang="fr-FR" dirty="0"/>
              <a:t> and </a:t>
            </a:r>
            <a:r>
              <a:rPr lang="fr-FR" dirty="0" err="1"/>
              <a:t>efficiency</a:t>
            </a:r>
            <a:r>
              <a:rPr lang="fr-FR" dirty="0"/>
              <a:t> </a:t>
            </a:r>
            <a:r>
              <a:rPr lang="fr-FR" dirty="0" err="1"/>
              <a:t>analysis</a:t>
            </a:r>
            <a:endParaRPr lang="fr-FR" dirty="0"/>
          </a:p>
          <a:p>
            <a:pPr marL="342900" indent="-342900">
              <a:buAutoNum type="arabicParenR"/>
            </a:pPr>
            <a:endParaRPr lang="fr-FR" dirty="0"/>
          </a:p>
          <a:p>
            <a:pPr marL="342900" indent="-342900">
              <a:buAutoNum type="arabicParenR"/>
            </a:pPr>
            <a:r>
              <a:rPr lang="fr-FR" dirty="0"/>
              <a:t>Need to </a:t>
            </a:r>
            <a:r>
              <a:rPr lang="fr-FR" dirty="0" err="1"/>
              <a:t>recognize</a:t>
            </a:r>
            <a:r>
              <a:rPr lang="fr-FR" dirty="0"/>
              <a:t> the importance of </a:t>
            </a:r>
            <a:r>
              <a:rPr lang="fr-FR" dirty="0" err="1"/>
              <a:t>assessing</a:t>
            </a:r>
            <a:r>
              <a:rPr lang="fr-FR" dirty="0"/>
              <a:t> non </a:t>
            </a:r>
            <a:r>
              <a:rPr lang="fr-FR" dirty="0" err="1"/>
              <a:t>price</a:t>
            </a:r>
            <a:r>
              <a:rPr lang="fr-FR" dirty="0"/>
              <a:t> </a:t>
            </a:r>
            <a:r>
              <a:rPr lang="fr-FR" dirty="0" err="1"/>
              <a:t>effects</a:t>
            </a:r>
            <a:r>
              <a:rPr lang="fr-FR" dirty="0"/>
              <a:t> of practices and transactions</a:t>
            </a:r>
          </a:p>
          <a:p>
            <a:endParaRPr lang="fr-FR" dirty="0"/>
          </a:p>
          <a:p>
            <a:r>
              <a:rPr lang="fr-FR" dirty="0"/>
              <a:t>3) Need to move </a:t>
            </a:r>
            <a:r>
              <a:rPr lang="fr-FR" dirty="0" err="1"/>
              <a:t>from</a:t>
            </a:r>
            <a:r>
              <a:rPr lang="fr-FR" dirty="0"/>
              <a:t> a </a:t>
            </a:r>
            <a:r>
              <a:rPr lang="fr-FR" dirty="0" err="1"/>
              <a:t>static</a:t>
            </a:r>
            <a:r>
              <a:rPr lang="fr-FR" dirty="0"/>
              <a:t> to a </a:t>
            </a:r>
            <a:r>
              <a:rPr lang="fr-FR" dirty="0" err="1"/>
              <a:t>dynamic</a:t>
            </a:r>
            <a:r>
              <a:rPr lang="fr-FR" dirty="0"/>
              <a:t> perspective on </a:t>
            </a:r>
            <a:r>
              <a:rPr lang="fr-FR" dirty="0" err="1"/>
              <a:t>competition</a:t>
            </a:r>
            <a:r>
              <a:rPr lang="fr-FR" dirty="0"/>
              <a:t> and innovation </a:t>
            </a:r>
          </a:p>
          <a:p>
            <a:pPr marL="342900" indent="-342900">
              <a:buAutoNum type="arabicParenR"/>
            </a:pPr>
            <a:endParaRPr lang="fr-FR" dirty="0"/>
          </a:p>
          <a:p>
            <a:r>
              <a:rPr lang="fr-FR" dirty="0"/>
              <a:t>4) Need to </a:t>
            </a:r>
            <a:r>
              <a:rPr lang="fr-FR" dirty="0" err="1"/>
              <a:t>revise</a:t>
            </a:r>
            <a:r>
              <a:rPr lang="fr-FR" dirty="0"/>
              <a:t> </a:t>
            </a:r>
            <a:r>
              <a:rPr lang="fr-FR" dirty="0" err="1"/>
              <a:t>our</a:t>
            </a:r>
            <a:r>
              <a:rPr lang="fr-FR" dirty="0"/>
              <a:t> </a:t>
            </a:r>
            <a:r>
              <a:rPr lang="fr-FR" dirty="0" err="1"/>
              <a:t>competition</a:t>
            </a:r>
            <a:r>
              <a:rPr lang="fr-FR" dirty="0"/>
              <a:t> </a:t>
            </a:r>
            <a:r>
              <a:rPr lang="fr-FR" dirty="0" err="1"/>
              <a:t>law</a:t>
            </a:r>
            <a:r>
              <a:rPr lang="fr-FR" dirty="0"/>
              <a:t> </a:t>
            </a:r>
            <a:r>
              <a:rPr lang="fr-FR" dirty="0" err="1"/>
              <a:t>enforcement</a:t>
            </a:r>
            <a:r>
              <a:rPr lang="fr-FR" dirty="0"/>
              <a:t> </a:t>
            </a:r>
            <a:r>
              <a:rPr lang="fr-FR" dirty="0" err="1"/>
              <a:t>toolbox</a:t>
            </a:r>
            <a:r>
              <a:rPr lang="fr-FR" dirty="0"/>
              <a:t> ( </a:t>
            </a:r>
            <a:r>
              <a:rPr lang="fr-FR" dirty="0" err="1"/>
              <a:t>including</a:t>
            </a:r>
            <a:r>
              <a:rPr lang="fr-FR" dirty="0"/>
              <a:t> international </a:t>
            </a:r>
            <a:r>
              <a:rPr lang="fr-FR" dirty="0" err="1"/>
              <a:t>cooperation</a:t>
            </a:r>
            <a:r>
              <a:rPr lang="fr-FR" dirty="0"/>
              <a:t>)</a:t>
            </a:r>
          </a:p>
          <a:p>
            <a:pPr marL="342900" indent="-342900">
              <a:buAutoNum type="arabicParenR"/>
            </a:pPr>
            <a:endParaRPr lang="fr-FR" dirty="0"/>
          </a:p>
          <a:p>
            <a:r>
              <a:rPr lang="fr-FR" dirty="0"/>
              <a:t>5) Need to </a:t>
            </a:r>
            <a:r>
              <a:rPr lang="fr-FR" dirty="0" err="1"/>
              <a:t>coordinate</a:t>
            </a:r>
            <a:r>
              <a:rPr lang="fr-FR" dirty="0"/>
              <a:t> </a:t>
            </a:r>
            <a:r>
              <a:rPr lang="fr-FR" dirty="0" err="1"/>
              <a:t>competition</a:t>
            </a:r>
            <a:r>
              <a:rPr lang="fr-FR" dirty="0"/>
              <a:t> </a:t>
            </a:r>
            <a:r>
              <a:rPr lang="fr-FR" dirty="0" err="1"/>
              <a:t>policy</a:t>
            </a:r>
            <a:r>
              <a:rPr lang="fr-FR" dirty="0"/>
              <a:t> </a:t>
            </a:r>
            <a:r>
              <a:rPr lang="fr-FR" dirty="0" err="1"/>
              <a:t>with</a:t>
            </a:r>
            <a:r>
              <a:rPr lang="fr-FR" dirty="0"/>
              <a:t> </a:t>
            </a:r>
            <a:r>
              <a:rPr lang="fr-FR" dirty="0" err="1"/>
              <a:t>other</a:t>
            </a:r>
            <a:r>
              <a:rPr lang="fr-FR" dirty="0"/>
              <a:t> </a:t>
            </a:r>
            <a:r>
              <a:rPr lang="fr-FR" dirty="0" err="1"/>
              <a:t>economic</a:t>
            </a:r>
            <a:r>
              <a:rPr lang="fr-FR" dirty="0"/>
              <a:t> </a:t>
            </a:r>
            <a:r>
              <a:rPr lang="fr-FR" dirty="0" err="1"/>
              <a:t>policies</a:t>
            </a:r>
            <a:endParaRPr lang="fr-FR" dirty="0"/>
          </a:p>
          <a:p>
            <a:pPr marL="342900" indent="-342900">
              <a:buAutoNum type="arabicParenR"/>
            </a:pPr>
            <a:endParaRPr lang="fr-FR" dirty="0"/>
          </a:p>
          <a:p>
            <a:pPr marL="342900" indent="-342900">
              <a:buAutoNum type="arabicParenR"/>
            </a:pPr>
            <a:endParaRPr lang="fr-FR" dirty="0"/>
          </a:p>
          <a:p>
            <a:pPr marL="342900" indent="-342900">
              <a:buAutoNum type="arabicParenR"/>
            </a:pPr>
            <a:endParaRPr lang="fr-FR" dirty="0"/>
          </a:p>
          <a:p>
            <a:pPr marL="342900" indent="-342900">
              <a:buAutoNum type="arabicParenR"/>
            </a:pPr>
            <a:endParaRPr lang="fr-FR" dirty="0"/>
          </a:p>
          <a:p>
            <a:pPr marL="342900" indent="-342900">
              <a:buAutoNum type="arabicParenR"/>
            </a:pPr>
            <a:endParaRPr lang="fr-FR" dirty="0"/>
          </a:p>
        </p:txBody>
      </p:sp>
      <p:sp>
        <p:nvSpPr>
          <p:cNvPr id="4" name="Espace réservé du numéro de diapositive 3">
            <a:extLst>
              <a:ext uri="{FF2B5EF4-FFF2-40B4-BE49-F238E27FC236}">
                <a16:creationId xmlns:a16="http://schemas.microsoft.com/office/drawing/2014/main" id="{DAC8DD70-1397-469C-9C50-9A783E97FADD}"/>
              </a:ext>
            </a:extLst>
          </p:cNvPr>
          <p:cNvSpPr>
            <a:spLocks noGrp="1"/>
          </p:cNvSpPr>
          <p:nvPr>
            <p:ph type="sldNum" sz="quarter" idx="12"/>
          </p:nvPr>
        </p:nvSpPr>
        <p:spPr/>
        <p:txBody>
          <a:bodyPr/>
          <a:lstStyle/>
          <a:p>
            <a:fld id="{4588B825-6EA1-4615-A248-015C011E9CD5}" type="slidenum">
              <a:rPr lang="fr-FR" smtClean="0"/>
              <a:t>26</a:t>
            </a:fld>
            <a:endParaRPr lang="fr-FR"/>
          </a:p>
        </p:txBody>
      </p:sp>
    </p:spTree>
    <p:extLst>
      <p:ext uri="{BB962C8B-B14F-4D97-AF65-F5344CB8AC3E}">
        <p14:creationId xmlns:p14="http://schemas.microsoft.com/office/powerpoint/2010/main" val="17570451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673"/>
        <p:cNvGrpSpPr/>
        <p:nvPr/>
      </p:nvGrpSpPr>
      <p:grpSpPr>
        <a:xfrm>
          <a:off x="0" y="0"/>
          <a:ext cx="0" cy="0"/>
          <a:chOff x="0" y="0"/>
          <a:chExt cx="0" cy="0"/>
        </a:xfrm>
      </p:grpSpPr>
      <p:sp>
        <p:nvSpPr>
          <p:cNvPr id="674" name="Google Shape;674;gd513fce926_0_0"/>
          <p:cNvSpPr txBox="1">
            <a:spLocks noGrp="1"/>
          </p:cNvSpPr>
          <p:nvPr>
            <p:ph type="title"/>
          </p:nvPr>
        </p:nvSpPr>
        <p:spPr>
          <a:xfrm>
            <a:off x="1981200" y="274638"/>
            <a:ext cx="8229600" cy="1143000"/>
          </a:xfrm>
          <a:prstGeom prst="rect">
            <a:avLst/>
          </a:prstGeom>
          <a:noFill/>
          <a:ln>
            <a:noFill/>
          </a:ln>
        </p:spPr>
        <p:txBody>
          <a:bodyPr spcFirstLastPara="1" vert="horz" wrap="square" lIns="91425" tIns="45700" rIns="91425" bIns="45700" rtlCol="0" anchor="ctr" anchorCtr="0">
            <a:noAutofit/>
          </a:bodyPr>
          <a:lstStyle/>
          <a:p>
            <a:pPr algn="ctr">
              <a:spcBef>
                <a:spcPts val="0"/>
              </a:spcBef>
              <a:buClr>
                <a:srgbClr val="C00000"/>
              </a:buClr>
              <a:buSzPts val="2880"/>
            </a:pPr>
            <a:r>
              <a:rPr lang="en-US" sz="2880" b="1">
                <a:solidFill>
                  <a:srgbClr val="C00000"/>
                </a:solidFill>
                <a:latin typeface="Arial"/>
                <a:ea typeface="Arial"/>
                <a:cs typeface="Arial"/>
                <a:sym typeface="Arial"/>
              </a:rPr>
              <a:t>Competition authorities will just keep crashing if they never take their eyes off the rear view mirror</a:t>
            </a:r>
            <a:endParaRPr/>
          </a:p>
        </p:txBody>
      </p:sp>
      <p:pic>
        <p:nvPicPr>
          <p:cNvPr id="675" name="Google Shape;675;gd513fce926_0_0" descr="Lipstick in the car mirror. Vintage blue car."/>
          <p:cNvPicPr preferRelativeResize="0"/>
          <p:nvPr/>
        </p:nvPicPr>
        <p:blipFill rotWithShape="1">
          <a:blip r:embed="rId3">
            <a:alphaModFix/>
          </a:blip>
          <a:srcRect/>
          <a:stretch/>
        </p:blipFill>
        <p:spPr>
          <a:xfrm>
            <a:off x="4224338" y="1951038"/>
            <a:ext cx="3587750" cy="4786312"/>
          </a:xfrm>
          <a:prstGeom prst="rect">
            <a:avLst/>
          </a:prstGeom>
          <a:noFill/>
          <a:ln>
            <a:noFill/>
          </a:ln>
        </p:spPr>
      </p:pic>
      <p:sp>
        <p:nvSpPr>
          <p:cNvPr id="2" name="Slide Number Placeholder 1"/>
          <p:cNvSpPr>
            <a:spLocks noGrp="1"/>
          </p:cNvSpPr>
          <p:nvPr>
            <p:ph type="sldNum" sz="quarter" idx="12"/>
          </p:nvPr>
        </p:nvSpPr>
        <p:spPr/>
        <p:txBody>
          <a:bodyPr/>
          <a:lstStyle/>
          <a:p>
            <a:fld id="{8BF047CA-FBFF-49E8-BC44-6A1EF6A24492}" type="slidenum">
              <a:rPr lang="fr-FR" smtClean="0"/>
              <a:t>27</a:t>
            </a:fld>
            <a:endParaRPr lang="fr-FR"/>
          </a:p>
        </p:txBody>
      </p:sp>
    </p:spTree>
    <p:extLst>
      <p:ext uri="{BB962C8B-B14F-4D97-AF65-F5344CB8AC3E}">
        <p14:creationId xmlns:p14="http://schemas.microsoft.com/office/powerpoint/2010/main" val="15476463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C47FC54-8E43-4B7E-A789-3D8593869478}"/>
              </a:ext>
            </a:extLst>
          </p:cNvPr>
          <p:cNvSpPr>
            <a:spLocks noGrp="1"/>
          </p:cNvSpPr>
          <p:nvPr>
            <p:ph type="title"/>
          </p:nvPr>
        </p:nvSpPr>
        <p:spPr>
          <a:xfrm>
            <a:off x="838200" y="2315845"/>
            <a:ext cx="10515600" cy="1325563"/>
          </a:xfrm>
        </p:spPr>
        <p:txBody>
          <a:bodyPr>
            <a:normAutofit/>
          </a:bodyPr>
          <a:lstStyle/>
          <a:p>
            <a:pPr algn="ctr"/>
            <a:r>
              <a:rPr lang="fr-FR" sz="3200" b="1" dirty="0">
                <a:solidFill>
                  <a:srgbClr val="FF0000"/>
                </a:solidFill>
                <a:latin typeface="Arial" panose="020B0604020202020204" pitchFamily="34" charset="0"/>
                <a:cs typeface="Arial" panose="020B0604020202020204" pitchFamily="34" charset="0"/>
              </a:rPr>
              <a:t>1) A New World Trade </a:t>
            </a:r>
            <a:r>
              <a:rPr lang="fr-FR" sz="3200" b="1" dirty="0" err="1">
                <a:solidFill>
                  <a:srgbClr val="FF0000"/>
                </a:solidFill>
                <a:latin typeface="Arial" panose="020B0604020202020204" pitchFamily="34" charset="0"/>
                <a:cs typeface="Arial" panose="020B0604020202020204" pitchFamily="34" charset="0"/>
              </a:rPr>
              <a:t>Order</a:t>
            </a:r>
            <a:endParaRPr lang="fr-FR" sz="3200" b="1" dirty="0">
              <a:solidFill>
                <a:srgbClr val="FF0000"/>
              </a:solidFill>
              <a:latin typeface="Arial" panose="020B0604020202020204" pitchFamily="34" charset="0"/>
              <a:cs typeface="Arial" panose="020B0604020202020204" pitchFamily="34" charset="0"/>
            </a:endParaRPr>
          </a:p>
        </p:txBody>
      </p:sp>
      <p:sp>
        <p:nvSpPr>
          <p:cNvPr id="3" name="Espace réservé du numéro de diapositive 2">
            <a:extLst>
              <a:ext uri="{FF2B5EF4-FFF2-40B4-BE49-F238E27FC236}">
                <a16:creationId xmlns:a16="http://schemas.microsoft.com/office/drawing/2014/main" id="{320F36AE-29CC-46E8-8AF6-171BF0F9C39F}"/>
              </a:ext>
            </a:extLst>
          </p:cNvPr>
          <p:cNvSpPr>
            <a:spLocks noGrp="1"/>
          </p:cNvSpPr>
          <p:nvPr>
            <p:ph type="sldNum" sz="quarter" idx="12"/>
          </p:nvPr>
        </p:nvSpPr>
        <p:spPr/>
        <p:txBody>
          <a:bodyPr/>
          <a:lstStyle/>
          <a:p>
            <a:fld id="{4588B825-6EA1-4615-A248-015C011E9CD5}" type="slidenum">
              <a:rPr lang="fr-FR" smtClean="0"/>
              <a:t>3</a:t>
            </a:fld>
            <a:endParaRPr lang="fr-FR"/>
          </a:p>
        </p:txBody>
      </p:sp>
    </p:spTree>
    <p:extLst>
      <p:ext uri="{BB962C8B-B14F-4D97-AF65-F5344CB8AC3E}">
        <p14:creationId xmlns:p14="http://schemas.microsoft.com/office/powerpoint/2010/main" val="28634907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9F45A3E-322F-4D96-8C69-470803D66C13}"/>
              </a:ext>
            </a:extLst>
          </p:cNvPr>
          <p:cNvSpPr>
            <a:spLocks noGrp="1"/>
          </p:cNvSpPr>
          <p:nvPr>
            <p:ph type="title"/>
          </p:nvPr>
        </p:nvSpPr>
        <p:spPr>
          <a:xfrm>
            <a:off x="289560" y="-88219"/>
            <a:ext cx="10515600" cy="1325563"/>
          </a:xfrm>
        </p:spPr>
        <p:txBody>
          <a:bodyPr>
            <a:normAutofit/>
          </a:bodyPr>
          <a:lstStyle/>
          <a:p>
            <a:pPr algn="ctr"/>
            <a:r>
              <a:rPr kumimoji="0" lang="fr-FR" sz="3200" b="1" i="0" u="none" strike="noStrike" kern="1200" cap="none" spc="0" normalizeH="0" baseline="0" noProof="0" dirty="0">
                <a:ln>
                  <a:noFill/>
                </a:ln>
                <a:solidFill>
                  <a:srgbClr val="C00000"/>
                </a:solidFill>
                <a:effectLst/>
                <a:uLnTx/>
                <a:uFillTx/>
                <a:latin typeface="Arial" panose="020B0604020202020204" pitchFamily="34" charset="0"/>
                <a:ea typeface="+mj-ea"/>
                <a:cs typeface="Arial" panose="020B0604020202020204" pitchFamily="34" charset="0"/>
              </a:rPr>
              <a:t>Trade </a:t>
            </a:r>
            <a:r>
              <a:rPr lang="fr-FR" sz="3200" b="1" dirty="0">
                <a:solidFill>
                  <a:srgbClr val="C00000"/>
                </a:solidFill>
                <a:latin typeface="Arial" panose="020B0604020202020204" pitchFamily="34" charset="0"/>
                <a:cs typeface="Arial" panose="020B0604020202020204" pitchFamily="34" charset="0"/>
              </a:rPr>
              <a:t>L</a:t>
            </a:r>
            <a:r>
              <a:rPr kumimoji="0" lang="fr-FR" sz="3200" b="1" i="0" u="none" strike="noStrike" kern="1200" cap="none" spc="0" normalizeH="0" baseline="0" noProof="0" dirty="0" err="1">
                <a:ln>
                  <a:noFill/>
                </a:ln>
                <a:solidFill>
                  <a:srgbClr val="C00000"/>
                </a:solidFill>
                <a:effectLst/>
                <a:uLnTx/>
                <a:uFillTx/>
                <a:latin typeface="Arial" panose="020B0604020202020204" pitchFamily="34" charset="0"/>
                <a:ea typeface="+mj-ea"/>
                <a:cs typeface="Arial" panose="020B0604020202020204" pitchFamily="34" charset="0"/>
              </a:rPr>
              <a:t>iberalization</a:t>
            </a:r>
            <a:r>
              <a:rPr lang="fr-FR" sz="3200" b="1" dirty="0">
                <a:solidFill>
                  <a:srgbClr val="C00000"/>
                </a:solidFill>
                <a:latin typeface="Arial" panose="020B0604020202020204" pitchFamily="34" charset="0"/>
                <a:cs typeface="Arial" panose="020B0604020202020204" pitchFamily="34" charset="0"/>
              </a:rPr>
              <a:t>: D</a:t>
            </a:r>
            <a:r>
              <a:rPr kumimoji="0" lang="fr-FR" sz="3200" b="1" i="0" u="none" strike="noStrike" kern="1200" cap="none" spc="0" normalizeH="0" baseline="0" noProof="0" dirty="0">
                <a:ln>
                  <a:noFill/>
                </a:ln>
                <a:solidFill>
                  <a:srgbClr val="C00000"/>
                </a:solidFill>
                <a:effectLst/>
                <a:uLnTx/>
                <a:uFillTx/>
                <a:latin typeface="Arial" panose="020B0604020202020204" pitchFamily="34" charset="0"/>
                <a:ea typeface="+mj-ea"/>
                <a:cs typeface="Arial" panose="020B0604020202020204" pitchFamily="34" charset="0"/>
              </a:rPr>
              <a:t>river of the Adoption of  </a:t>
            </a:r>
            <a:br>
              <a:rPr lang="fr-FR" sz="3200" b="1" dirty="0">
                <a:solidFill>
                  <a:srgbClr val="C00000"/>
                </a:solidFill>
                <a:latin typeface="Arial" panose="020B0604020202020204" pitchFamily="34" charset="0"/>
                <a:cs typeface="Arial" panose="020B0604020202020204" pitchFamily="34" charset="0"/>
              </a:rPr>
            </a:br>
            <a:r>
              <a:rPr lang="fr-FR" sz="3200" b="1" dirty="0">
                <a:solidFill>
                  <a:srgbClr val="C00000"/>
                </a:solidFill>
                <a:latin typeface="Arial" panose="020B0604020202020204" pitchFamily="34" charset="0"/>
                <a:cs typeface="Arial" panose="020B0604020202020204" pitchFamily="34" charset="0"/>
              </a:rPr>
              <a:t>C</a:t>
            </a:r>
            <a:r>
              <a:rPr kumimoji="0" lang="fr-FR" sz="3200" b="1" i="0" u="none" strike="noStrike" kern="1200" cap="none" spc="0" normalizeH="0" baseline="0" noProof="0" dirty="0" err="1">
                <a:ln>
                  <a:noFill/>
                </a:ln>
                <a:solidFill>
                  <a:srgbClr val="C00000"/>
                </a:solidFill>
                <a:effectLst/>
                <a:uLnTx/>
                <a:uFillTx/>
                <a:latin typeface="Arial" panose="020B0604020202020204" pitchFamily="34" charset="0"/>
                <a:ea typeface="+mj-ea"/>
                <a:cs typeface="Arial" panose="020B0604020202020204" pitchFamily="34" charset="0"/>
              </a:rPr>
              <a:t>ompetition</a:t>
            </a:r>
            <a:r>
              <a:rPr kumimoji="0" lang="fr-FR" sz="3200" b="1" i="0" u="none" strike="noStrike" kern="1200" cap="none" spc="0" normalizeH="0" baseline="0" noProof="0" dirty="0">
                <a:ln>
                  <a:noFill/>
                </a:ln>
                <a:solidFill>
                  <a:srgbClr val="C00000"/>
                </a:solidFill>
                <a:effectLst/>
                <a:uLnTx/>
                <a:uFillTx/>
                <a:latin typeface="Arial" panose="020B0604020202020204" pitchFamily="34" charset="0"/>
                <a:ea typeface="+mj-ea"/>
                <a:cs typeface="Arial" panose="020B0604020202020204" pitchFamily="34" charset="0"/>
              </a:rPr>
              <a:t> </a:t>
            </a:r>
            <a:r>
              <a:rPr lang="fr-FR" sz="3200" b="1" dirty="0">
                <a:solidFill>
                  <a:srgbClr val="C00000"/>
                </a:solidFill>
                <a:latin typeface="Arial" panose="020B0604020202020204" pitchFamily="34" charset="0"/>
                <a:cs typeface="Arial" panose="020B0604020202020204" pitchFamily="34" charset="0"/>
              </a:rPr>
              <a:t>P</a:t>
            </a:r>
            <a:r>
              <a:rPr kumimoji="0" lang="fr-FR" sz="3200" b="1" i="0" u="none" strike="noStrike" kern="1200" cap="none" spc="0" normalizeH="0" baseline="0" noProof="0" dirty="0" err="1">
                <a:ln>
                  <a:noFill/>
                </a:ln>
                <a:solidFill>
                  <a:srgbClr val="C00000"/>
                </a:solidFill>
                <a:effectLst/>
                <a:uLnTx/>
                <a:uFillTx/>
                <a:latin typeface="Arial" panose="020B0604020202020204" pitchFamily="34" charset="0"/>
                <a:ea typeface="+mj-ea"/>
                <a:cs typeface="Arial" panose="020B0604020202020204" pitchFamily="34" charset="0"/>
              </a:rPr>
              <a:t>olicy</a:t>
            </a:r>
            <a:r>
              <a:rPr kumimoji="0" lang="fr-FR" sz="3200" b="1" i="0" u="none" strike="noStrike" kern="1200" cap="none" spc="0" normalizeH="0" baseline="0" noProof="0" dirty="0">
                <a:ln>
                  <a:noFill/>
                </a:ln>
                <a:solidFill>
                  <a:srgbClr val="C00000"/>
                </a:solidFill>
                <a:effectLst/>
                <a:uLnTx/>
                <a:uFillTx/>
                <a:latin typeface="Arial" panose="020B0604020202020204" pitchFamily="34" charset="0"/>
                <a:ea typeface="+mj-ea"/>
                <a:cs typeface="Arial" panose="020B0604020202020204" pitchFamily="34" charset="0"/>
              </a:rPr>
              <a:t> and </a:t>
            </a:r>
            <a:r>
              <a:rPr lang="fr-FR" sz="3200" b="1" dirty="0">
                <a:solidFill>
                  <a:srgbClr val="C00000"/>
                </a:solidFill>
                <a:latin typeface="Arial" panose="020B0604020202020204" pitchFamily="34" charset="0"/>
                <a:cs typeface="Arial" panose="020B0604020202020204" pitchFamily="34" charset="0"/>
              </a:rPr>
              <a:t>L</a:t>
            </a:r>
            <a:r>
              <a:rPr kumimoji="0" lang="fr-FR" sz="3200" b="1" i="0" u="none" strike="noStrike" kern="1200" cap="none" spc="0" normalizeH="0" baseline="0" noProof="0" dirty="0" err="1">
                <a:ln>
                  <a:noFill/>
                </a:ln>
                <a:solidFill>
                  <a:srgbClr val="C00000"/>
                </a:solidFill>
                <a:effectLst/>
                <a:uLnTx/>
                <a:uFillTx/>
                <a:latin typeface="Arial" panose="020B0604020202020204" pitchFamily="34" charset="0"/>
                <a:ea typeface="+mj-ea"/>
                <a:cs typeface="Arial" panose="020B0604020202020204" pitchFamily="34" charset="0"/>
              </a:rPr>
              <a:t>aw</a:t>
            </a:r>
            <a:r>
              <a:rPr lang="fr-FR" sz="3200" b="1" dirty="0">
                <a:solidFill>
                  <a:srgbClr val="C00000"/>
                </a:solidFill>
                <a:latin typeface="Arial" panose="020B0604020202020204" pitchFamily="34" charset="0"/>
                <a:cs typeface="Arial" panose="020B0604020202020204" pitchFamily="34" charset="0"/>
              </a:rPr>
              <a:t> </a:t>
            </a:r>
            <a:r>
              <a:rPr kumimoji="0" lang="fr-FR" sz="3200" b="1" i="0" u="none" strike="noStrike" kern="1200" cap="none" spc="0" normalizeH="0" baseline="0" noProof="0" dirty="0" err="1">
                <a:ln>
                  <a:noFill/>
                </a:ln>
                <a:solidFill>
                  <a:srgbClr val="C00000"/>
                </a:solidFill>
                <a:effectLst/>
                <a:uLnTx/>
                <a:uFillTx/>
                <a:latin typeface="Arial" panose="020B0604020202020204" pitchFamily="34" charset="0"/>
                <a:ea typeface="+mj-ea"/>
                <a:cs typeface="Arial" panose="020B0604020202020204" pitchFamily="34" charset="0"/>
              </a:rPr>
              <a:t>since</a:t>
            </a:r>
            <a:r>
              <a:rPr kumimoji="0" lang="fr-FR" sz="3200" b="1" i="0" u="none" strike="noStrike" kern="1200" cap="none" spc="0" normalizeH="0" baseline="0" noProof="0" dirty="0">
                <a:ln>
                  <a:noFill/>
                </a:ln>
                <a:solidFill>
                  <a:srgbClr val="C00000"/>
                </a:solidFill>
                <a:effectLst/>
                <a:uLnTx/>
                <a:uFillTx/>
                <a:latin typeface="Arial" panose="020B0604020202020204" pitchFamily="34" charset="0"/>
                <a:ea typeface="+mj-ea"/>
                <a:cs typeface="Arial" panose="020B0604020202020204" pitchFamily="34" charset="0"/>
              </a:rPr>
              <a:t> the 1990s</a:t>
            </a:r>
            <a:endParaRPr lang="fr-FR" dirty="0"/>
          </a:p>
        </p:txBody>
      </p:sp>
      <p:pic>
        <p:nvPicPr>
          <p:cNvPr id="3" name="Image 2">
            <a:extLst>
              <a:ext uri="{FF2B5EF4-FFF2-40B4-BE49-F238E27FC236}">
                <a16:creationId xmlns:a16="http://schemas.microsoft.com/office/drawing/2014/main" id="{A3ED9751-A3E2-49A5-9E09-C08602689D50}"/>
              </a:ext>
            </a:extLst>
          </p:cNvPr>
          <p:cNvPicPr>
            <a:picLocks/>
          </p:cNvPicPr>
          <p:nvPr/>
        </p:nvPicPr>
        <p:blipFill>
          <a:blip r:embed="rId2" cstate="print"/>
          <a:stretch>
            <a:fillRect/>
          </a:stretch>
        </p:blipFill>
        <p:spPr>
          <a:xfrm>
            <a:off x="6096000" y="2402931"/>
            <a:ext cx="5158921" cy="3370852"/>
          </a:xfrm>
          <a:prstGeom prst="rect">
            <a:avLst/>
          </a:prstGeom>
        </p:spPr>
      </p:pic>
      <p:sp>
        <p:nvSpPr>
          <p:cNvPr id="7" name="ZoneTexte 6">
            <a:extLst>
              <a:ext uri="{FF2B5EF4-FFF2-40B4-BE49-F238E27FC236}">
                <a16:creationId xmlns:a16="http://schemas.microsoft.com/office/drawing/2014/main" id="{78D1E4E4-A7E0-4EB8-BF69-C78CE8BB95CC}"/>
              </a:ext>
            </a:extLst>
          </p:cNvPr>
          <p:cNvSpPr txBox="1"/>
          <p:nvPr/>
        </p:nvSpPr>
        <p:spPr>
          <a:xfrm>
            <a:off x="0" y="1237344"/>
            <a:ext cx="6096000" cy="5632311"/>
          </a:xfrm>
          <a:prstGeom prst="rect">
            <a:avLst/>
          </a:prstGeom>
          <a:noFill/>
        </p:spPr>
        <p:txBody>
          <a:bodyPr wrap="square">
            <a:spAutoFit/>
          </a:bodyPr>
          <a:lstStyle/>
          <a:p>
            <a:pPr algn="just"/>
            <a:r>
              <a:rPr lang="en-US" b="1" dirty="0">
                <a:solidFill>
                  <a:srgbClr val="0070C0"/>
                </a:solidFill>
              </a:rPr>
              <a:t>The left-side y-axis (and vertical bars) (…) reports the number of Preferential Trade Agreements coded in our sample in each year</a:t>
            </a:r>
            <a:r>
              <a:rPr lang="en-US" dirty="0"/>
              <a:t>, amounting to 596 unique PTAs in total. Of those PTAs, 160 were signed before 1990, illustrating the rapid rise in PTAs after 1990. </a:t>
            </a:r>
            <a:r>
              <a:rPr lang="en-US" b="1" dirty="0">
                <a:solidFill>
                  <a:srgbClr val="FF0000"/>
                </a:solidFill>
              </a:rPr>
              <a:t>The right-side y-axis (and solid line) (…) reports the number of PTAs in the sample that require countries to adopt antitrust laws. In total, 173 PTAs include requirements that countries adopt antitrust laws.'” </a:t>
            </a:r>
            <a:r>
              <a:rPr lang="en-US" dirty="0"/>
              <a:t>However, only thirteen of those PTAs were signed before 1990. Such requirements began to appear in 1957 with the treaty establishing the European Community. However, </a:t>
            </a:r>
            <a:r>
              <a:rPr lang="en-US" b="1" dirty="0">
                <a:solidFill>
                  <a:srgbClr val="FF0000"/>
                </a:solidFill>
              </a:rPr>
              <a:t>these requirements became more common after 1990. By 2010, nearly thirty percent of PTAs included a requirement to adopt a domestic antitrust law. Some PTAs went even further, requiring each party to establish or maintain a distinct antitrust agency to enforce the law</a:t>
            </a:r>
            <a:r>
              <a:rPr lang="en-US" dirty="0"/>
              <a:t>. These agency requirements became more common in the 1990s and, by 2010, appeared in ten percent of all PTAs in our sample.</a:t>
            </a:r>
          </a:p>
          <a:p>
            <a:pPr algn="just"/>
            <a:endParaRPr lang="en-US" dirty="0"/>
          </a:p>
          <a:p>
            <a:pPr algn="just"/>
            <a:endParaRPr lang="fr-FR" dirty="0"/>
          </a:p>
        </p:txBody>
      </p:sp>
      <p:sp>
        <p:nvSpPr>
          <p:cNvPr id="8" name="ZoneTexte 7">
            <a:extLst>
              <a:ext uri="{FF2B5EF4-FFF2-40B4-BE49-F238E27FC236}">
                <a16:creationId xmlns:a16="http://schemas.microsoft.com/office/drawing/2014/main" id="{2E60466F-ECB0-4933-B34B-F94CF795494A}"/>
              </a:ext>
            </a:extLst>
          </p:cNvPr>
          <p:cNvSpPr txBox="1"/>
          <p:nvPr/>
        </p:nvSpPr>
        <p:spPr>
          <a:xfrm>
            <a:off x="801189" y="6270172"/>
            <a:ext cx="11878491" cy="825867"/>
          </a:xfrm>
          <a:prstGeom prst="rect">
            <a:avLst/>
          </a:prstGeom>
          <a:noFill/>
        </p:spPr>
        <p:txBody>
          <a:bodyPr wrap="square" rtlCol="0">
            <a:spAutoFit/>
          </a:bodyPr>
          <a:lstStyle/>
          <a:p>
            <a:pPr marL="15240" marR="0">
              <a:spcBef>
                <a:spcPts val="200"/>
              </a:spcBef>
              <a:spcAft>
                <a:spcPts val="0"/>
              </a:spcAft>
            </a:pPr>
            <a:r>
              <a:rPr lang="en-US" sz="1400" b="1" dirty="0">
                <a:effectLst/>
                <a:latin typeface="Calibri" panose="020F0502020204030204" pitchFamily="34" charset="0"/>
                <a:ea typeface="Cambria" panose="02040503050406030204" pitchFamily="18" charset="0"/>
                <a:cs typeface="Cambria" panose="02040503050406030204" pitchFamily="18" charset="0"/>
              </a:rPr>
              <a:t>Anu</a:t>
            </a:r>
            <a:r>
              <a:rPr lang="en-US" sz="1400" b="1" spc="170" dirty="0">
                <a:effectLst/>
                <a:latin typeface="Calibri" panose="020F0502020204030204" pitchFamily="34" charset="0"/>
                <a:ea typeface="Cambria" panose="02040503050406030204" pitchFamily="18" charset="0"/>
                <a:cs typeface="Cambria" panose="02040503050406030204" pitchFamily="18" charset="0"/>
              </a:rPr>
              <a:t> </a:t>
            </a:r>
            <a:r>
              <a:rPr lang="en-US" sz="1400" b="1" dirty="0">
                <a:effectLst/>
                <a:latin typeface="Calibri" panose="020F0502020204030204" pitchFamily="34" charset="0"/>
                <a:ea typeface="Cambria" panose="02040503050406030204" pitchFamily="18" charset="0"/>
                <a:cs typeface="Cambria" panose="02040503050406030204" pitchFamily="18" charset="0"/>
              </a:rPr>
              <a:t>Bradford,</a:t>
            </a:r>
            <a:r>
              <a:rPr lang="en-US" sz="1400" b="1" spc="220" dirty="0">
                <a:effectLst/>
                <a:latin typeface="Calibri" panose="020F0502020204030204" pitchFamily="34" charset="0"/>
                <a:ea typeface="Cambria" panose="02040503050406030204" pitchFamily="18" charset="0"/>
                <a:cs typeface="Cambria" panose="02040503050406030204" pitchFamily="18" charset="0"/>
              </a:rPr>
              <a:t> </a:t>
            </a:r>
            <a:r>
              <a:rPr lang="en-US" sz="1400" b="1" dirty="0">
                <a:effectLst/>
                <a:latin typeface="Calibri" panose="020F0502020204030204" pitchFamily="34" charset="0"/>
                <a:ea typeface="Cambria" panose="02040503050406030204" pitchFamily="18" charset="0"/>
                <a:cs typeface="Cambria" panose="02040503050406030204" pitchFamily="18" charset="0"/>
              </a:rPr>
              <a:t>Adam</a:t>
            </a:r>
            <a:r>
              <a:rPr lang="en-US" sz="1400" b="1" spc="155" dirty="0">
                <a:effectLst/>
                <a:latin typeface="Calibri" panose="020F0502020204030204" pitchFamily="34" charset="0"/>
                <a:ea typeface="Cambria" panose="02040503050406030204" pitchFamily="18" charset="0"/>
                <a:cs typeface="Cambria" panose="02040503050406030204" pitchFamily="18" charset="0"/>
              </a:rPr>
              <a:t> </a:t>
            </a:r>
            <a:r>
              <a:rPr lang="en-US" sz="1400" b="1" dirty="0">
                <a:effectLst/>
                <a:latin typeface="Calibri" panose="020F0502020204030204" pitchFamily="34" charset="0"/>
                <a:ea typeface="Cambria" panose="02040503050406030204" pitchFamily="18" charset="0"/>
                <a:cs typeface="Cambria" panose="02040503050406030204" pitchFamily="18" charset="0"/>
              </a:rPr>
              <a:t>S.</a:t>
            </a:r>
            <a:r>
              <a:rPr lang="en-US" sz="1400" b="1" spc="250" dirty="0">
                <a:effectLst/>
                <a:latin typeface="Calibri" panose="020F0502020204030204" pitchFamily="34" charset="0"/>
                <a:ea typeface="Cambria" panose="02040503050406030204" pitchFamily="18" charset="0"/>
                <a:cs typeface="Cambria" panose="02040503050406030204" pitchFamily="18" charset="0"/>
              </a:rPr>
              <a:t> </a:t>
            </a:r>
            <a:r>
              <a:rPr lang="en-US" sz="1400" b="1" dirty="0">
                <a:effectLst/>
                <a:latin typeface="Calibri" panose="020F0502020204030204" pitchFamily="34" charset="0"/>
                <a:ea typeface="Cambria" panose="02040503050406030204" pitchFamily="18" charset="0"/>
                <a:cs typeface="Cambria" panose="02040503050406030204" pitchFamily="18" charset="0"/>
              </a:rPr>
              <a:t>Chilton</a:t>
            </a:r>
            <a:r>
              <a:rPr lang="en-US" sz="1400" b="1" spc="235" dirty="0">
                <a:effectLst/>
                <a:latin typeface="Calibri" panose="020F0502020204030204" pitchFamily="34" charset="0"/>
                <a:ea typeface="Cambria" panose="02040503050406030204" pitchFamily="18" charset="0"/>
                <a:cs typeface="Cambria" panose="02040503050406030204" pitchFamily="18" charset="0"/>
              </a:rPr>
              <a:t> </a:t>
            </a:r>
            <a:r>
              <a:rPr lang="en-US" sz="1400" b="1" dirty="0">
                <a:effectLst/>
                <a:latin typeface="Calibri" panose="020F0502020204030204" pitchFamily="34" charset="0"/>
                <a:ea typeface="Cambria" panose="02040503050406030204" pitchFamily="18" charset="0"/>
                <a:cs typeface="Cambria" panose="02040503050406030204" pitchFamily="18" charset="0"/>
              </a:rPr>
              <a:t>&amp;</a:t>
            </a:r>
            <a:r>
              <a:rPr lang="en-US" sz="1400" b="1" spc="100" dirty="0">
                <a:effectLst/>
                <a:latin typeface="Calibri" panose="020F0502020204030204" pitchFamily="34" charset="0"/>
                <a:ea typeface="Cambria" panose="02040503050406030204" pitchFamily="18" charset="0"/>
                <a:cs typeface="Cambria" panose="02040503050406030204" pitchFamily="18" charset="0"/>
              </a:rPr>
              <a:t> </a:t>
            </a:r>
            <a:r>
              <a:rPr lang="en-US" sz="1400" b="1" dirty="0">
                <a:effectLst/>
                <a:latin typeface="Calibri" panose="020F0502020204030204" pitchFamily="34" charset="0"/>
                <a:ea typeface="Cambria" panose="02040503050406030204" pitchFamily="18" charset="0"/>
                <a:cs typeface="Cambria" panose="02040503050406030204" pitchFamily="18" charset="0"/>
              </a:rPr>
              <a:t>Katerina</a:t>
            </a:r>
            <a:r>
              <a:rPr lang="en-US" sz="1400" b="1" spc="165" dirty="0">
                <a:effectLst/>
                <a:latin typeface="Calibri" panose="020F0502020204030204" pitchFamily="34" charset="0"/>
                <a:ea typeface="Cambria" panose="02040503050406030204" pitchFamily="18" charset="0"/>
                <a:cs typeface="Cambria" panose="02040503050406030204" pitchFamily="18" charset="0"/>
              </a:rPr>
              <a:t> </a:t>
            </a:r>
            <a:r>
              <a:rPr lang="en-US" sz="1400" b="1" dirty="0" err="1">
                <a:effectLst/>
                <a:latin typeface="Calibri" panose="020F0502020204030204" pitchFamily="34" charset="0"/>
                <a:ea typeface="Cambria" panose="02040503050406030204" pitchFamily="18" charset="0"/>
                <a:cs typeface="Cambria" panose="02040503050406030204" pitchFamily="18" charset="0"/>
              </a:rPr>
              <a:t>Linos</a:t>
            </a:r>
            <a:r>
              <a:rPr lang="en-US" sz="1400" b="1" dirty="0">
                <a:effectLst/>
                <a:latin typeface="Calibri" panose="020F0502020204030204" pitchFamily="34" charset="0"/>
                <a:ea typeface="Cambria" panose="02040503050406030204" pitchFamily="18" charset="0"/>
                <a:cs typeface="Cambria" panose="02040503050406030204" pitchFamily="18" charset="0"/>
              </a:rPr>
              <a:t>,</a:t>
            </a:r>
            <a:r>
              <a:rPr lang="en-US" sz="1400" b="1" spc="250" dirty="0">
                <a:effectLst/>
                <a:latin typeface="Calibri" panose="020F0502020204030204" pitchFamily="34" charset="0"/>
                <a:ea typeface="Cambria" panose="02040503050406030204" pitchFamily="18" charset="0"/>
                <a:cs typeface="Cambria" panose="02040503050406030204" pitchFamily="18" charset="0"/>
              </a:rPr>
              <a:t> </a:t>
            </a:r>
            <a:r>
              <a:rPr lang="en-US" sz="1400" b="1" i="1" dirty="0">
                <a:effectLst/>
                <a:latin typeface="Calibri" panose="020F0502020204030204" pitchFamily="34" charset="0"/>
                <a:ea typeface="Cambria" panose="02040503050406030204" pitchFamily="18" charset="0"/>
                <a:cs typeface="Cambria" panose="02040503050406030204" pitchFamily="18" charset="0"/>
              </a:rPr>
              <a:t>The</a:t>
            </a:r>
            <a:r>
              <a:rPr lang="en-US" sz="1400" b="1" i="1" spc="135" dirty="0">
                <a:effectLst/>
                <a:latin typeface="Calibri" panose="020F0502020204030204" pitchFamily="34" charset="0"/>
                <a:ea typeface="Cambria" panose="02040503050406030204" pitchFamily="18" charset="0"/>
                <a:cs typeface="Cambria" panose="02040503050406030204" pitchFamily="18" charset="0"/>
              </a:rPr>
              <a:t> </a:t>
            </a:r>
            <a:r>
              <a:rPr lang="en-US" sz="1400" b="1" i="1" dirty="0">
                <a:effectLst/>
                <a:latin typeface="Calibri" panose="020F0502020204030204" pitchFamily="34" charset="0"/>
                <a:ea typeface="Cambria" panose="02040503050406030204" pitchFamily="18" charset="0"/>
                <a:cs typeface="Cambria" panose="02040503050406030204" pitchFamily="18" charset="0"/>
              </a:rPr>
              <a:t>Limits</a:t>
            </a:r>
            <a:r>
              <a:rPr lang="en-US" sz="1400" b="1" i="1" spc="125" dirty="0">
                <a:effectLst/>
                <a:latin typeface="Calibri" panose="020F0502020204030204" pitchFamily="34" charset="0"/>
                <a:ea typeface="Cambria" panose="02040503050406030204" pitchFamily="18" charset="0"/>
                <a:cs typeface="Cambria" panose="02040503050406030204" pitchFamily="18" charset="0"/>
              </a:rPr>
              <a:t> </a:t>
            </a:r>
            <a:r>
              <a:rPr lang="en-US" sz="1400" b="1" i="1" dirty="0">
                <a:effectLst/>
                <a:latin typeface="Calibri" panose="020F0502020204030204" pitchFamily="34" charset="0"/>
                <a:ea typeface="Cambria" panose="02040503050406030204" pitchFamily="18" charset="0"/>
                <a:cs typeface="Cambria" panose="02040503050406030204" pitchFamily="18" charset="0"/>
              </a:rPr>
              <a:t>and</a:t>
            </a:r>
            <a:r>
              <a:rPr lang="en-US" sz="1400" b="1" i="1" spc="150" dirty="0">
                <a:effectLst/>
                <a:latin typeface="Calibri" panose="020F0502020204030204" pitchFamily="34" charset="0"/>
                <a:ea typeface="Cambria" panose="02040503050406030204" pitchFamily="18" charset="0"/>
                <a:cs typeface="Cambria" panose="02040503050406030204" pitchFamily="18" charset="0"/>
              </a:rPr>
              <a:t> </a:t>
            </a:r>
            <a:r>
              <a:rPr lang="en-US" sz="1400" b="1" i="1" dirty="0">
                <a:effectLst/>
                <a:latin typeface="Calibri" panose="020F0502020204030204" pitchFamily="34" charset="0"/>
                <a:ea typeface="Cambria" panose="02040503050406030204" pitchFamily="18" charset="0"/>
                <a:cs typeface="Cambria" panose="02040503050406030204" pitchFamily="18" charset="0"/>
              </a:rPr>
              <a:t>Promise</a:t>
            </a:r>
            <a:r>
              <a:rPr lang="en-US" sz="1400" b="1" i="1" spc="185" dirty="0">
                <a:effectLst/>
                <a:latin typeface="Calibri" panose="020F0502020204030204" pitchFamily="34" charset="0"/>
                <a:ea typeface="Cambria" panose="02040503050406030204" pitchFamily="18" charset="0"/>
                <a:cs typeface="Cambria" panose="02040503050406030204" pitchFamily="18" charset="0"/>
              </a:rPr>
              <a:t> </a:t>
            </a:r>
            <a:r>
              <a:rPr lang="en-US" sz="1400" b="1" i="1" dirty="0">
                <a:effectLst/>
                <a:latin typeface="Calibri" panose="020F0502020204030204" pitchFamily="34" charset="0"/>
                <a:ea typeface="Cambria" panose="02040503050406030204" pitchFamily="18" charset="0"/>
                <a:cs typeface="Cambria" panose="02040503050406030204" pitchFamily="18" charset="0"/>
              </a:rPr>
              <a:t>o</a:t>
            </a:r>
            <a:r>
              <a:rPr lang="en-US" sz="1400" b="1" i="1" spc="35" dirty="0">
                <a:effectLst/>
                <a:latin typeface="Calibri" panose="020F0502020204030204" pitchFamily="34" charset="0"/>
                <a:ea typeface="Cambria" panose="02040503050406030204" pitchFamily="18" charset="0"/>
                <a:cs typeface="Cambria" panose="02040503050406030204" pitchFamily="18" charset="0"/>
              </a:rPr>
              <a:t> </a:t>
            </a:r>
            <a:r>
              <a:rPr lang="en-US" sz="1400" b="1" i="1" dirty="0">
                <a:effectLst/>
                <a:latin typeface="Calibri" panose="020F0502020204030204" pitchFamily="34" charset="0"/>
                <a:ea typeface="Cambria" panose="02040503050406030204" pitchFamily="18" charset="0"/>
                <a:cs typeface="Cambria" panose="02040503050406030204" pitchFamily="18" charset="0"/>
              </a:rPr>
              <a:t>f</a:t>
            </a:r>
            <a:r>
              <a:rPr lang="en-US" sz="1400" b="1" i="1" spc="70" dirty="0">
                <a:effectLst/>
                <a:latin typeface="Calibri" panose="020F0502020204030204" pitchFamily="34" charset="0"/>
                <a:ea typeface="Cambria" panose="02040503050406030204" pitchFamily="18" charset="0"/>
                <a:cs typeface="Cambria" panose="02040503050406030204" pitchFamily="18" charset="0"/>
              </a:rPr>
              <a:t> </a:t>
            </a:r>
            <a:r>
              <a:rPr lang="en-US" sz="1400" b="1" i="1" dirty="0">
                <a:effectLst/>
                <a:latin typeface="Calibri" panose="020F0502020204030204" pitchFamily="34" charset="0"/>
                <a:ea typeface="Cambria" panose="02040503050406030204" pitchFamily="18" charset="0"/>
                <a:cs typeface="Cambria" panose="02040503050406030204" pitchFamily="18" charset="0"/>
              </a:rPr>
              <a:t>Global</a:t>
            </a:r>
            <a:r>
              <a:rPr lang="en-US" sz="1400" b="1" i="1" spc="230" dirty="0">
                <a:effectLst/>
                <a:latin typeface="Calibri" panose="020F0502020204030204" pitchFamily="34" charset="0"/>
                <a:ea typeface="Cambria" panose="02040503050406030204" pitchFamily="18" charset="0"/>
                <a:cs typeface="Cambria" panose="02040503050406030204" pitchFamily="18" charset="0"/>
              </a:rPr>
              <a:t> </a:t>
            </a:r>
            <a:r>
              <a:rPr lang="en-US" sz="1400" b="1" i="1" dirty="0">
                <a:effectLst/>
                <a:latin typeface="Calibri" panose="020F0502020204030204" pitchFamily="34" charset="0"/>
                <a:ea typeface="Cambria" panose="02040503050406030204" pitchFamily="18" charset="0"/>
                <a:cs typeface="Cambria" panose="02040503050406030204" pitchFamily="18" charset="0"/>
              </a:rPr>
              <a:t>Antitrust</a:t>
            </a:r>
            <a:r>
              <a:rPr lang="en-US" sz="1400" b="1" i="1" spc="255" dirty="0">
                <a:effectLst/>
                <a:latin typeface="Calibri" panose="020F0502020204030204" pitchFamily="34" charset="0"/>
                <a:ea typeface="Cambria" panose="02040503050406030204" pitchFamily="18" charset="0"/>
                <a:cs typeface="Cambria" panose="02040503050406030204" pitchFamily="18" charset="0"/>
              </a:rPr>
              <a:t> </a:t>
            </a:r>
            <a:r>
              <a:rPr lang="en-US" sz="1400" b="1" i="1" dirty="0">
                <a:effectLst/>
                <a:latin typeface="Calibri" panose="020F0502020204030204" pitchFamily="34" charset="0"/>
                <a:ea typeface="Cambria" panose="02040503050406030204" pitchFamily="18" charset="0"/>
                <a:cs typeface="Cambria" panose="02040503050406030204" pitchFamily="18" charset="0"/>
              </a:rPr>
              <a:t>Law,</a:t>
            </a:r>
            <a:r>
              <a:rPr lang="en-US" sz="1400" b="1" i="1" spc="110" dirty="0">
                <a:effectLst/>
                <a:latin typeface="Calibri" panose="020F0502020204030204" pitchFamily="34" charset="0"/>
                <a:ea typeface="Cambria" panose="02040503050406030204" pitchFamily="18" charset="0"/>
                <a:cs typeface="Cambria" panose="02040503050406030204" pitchFamily="18" charset="0"/>
              </a:rPr>
              <a:t> </a:t>
            </a:r>
            <a:r>
              <a:rPr lang="en-US" sz="1400" b="1" dirty="0">
                <a:effectLst/>
                <a:latin typeface="Calibri" panose="020F0502020204030204" pitchFamily="34" charset="0"/>
                <a:ea typeface="Cambria" panose="02040503050406030204" pitchFamily="18" charset="0"/>
                <a:cs typeface="Cambria" panose="02040503050406030204" pitchFamily="18" charset="0"/>
              </a:rPr>
              <a:t>66</a:t>
            </a:r>
            <a:r>
              <a:rPr lang="en-US" sz="1400" b="1" spc="125" dirty="0">
                <a:effectLst/>
                <a:latin typeface="Calibri" panose="020F0502020204030204" pitchFamily="34" charset="0"/>
                <a:ea typeface="Cambria" panose="02040503050406030204" pitchFamily="18" charset="0"/>
                <a:cs typeface="Cambria" panose="02040503050406030204" pitchFamily="18" charset="0"/>
              </a:rPr>
              <a:t> </a:t>
            </a:r>
            <a:r>
              <a:rPr lang="en-US" sz="1400" b="1" spc="-10" dirty="0">
                <a:effectLst/>
                <a:latin typeface="Calibri" panose="020F0502020204030204" pitchFamily="34" charset="0"/>
                <a:ea typeface="Cambria" panose="02040503050406030204" pitchFamily="18" charset="0"/>
                <a:cs typeface="Cambria" panose="02040503050406030204" pitchFamily="18" charset="0"/>
              </a:rPr>
              <a:t>HARV.</a:t>
            </a:r>
            <a:endParaRPr lang="fr-FR" sz="1400" b="1" dirty="0">
              <a:effectLst/>
              <a:latin typeface="Cambria" panose="02040503050406030204" pitchFamily="18" charset="0"/>
              <a:ea typeface="Cambria" panose="02040503050406030204" pitchFamily="18" charset="0"/>
              <a:cs typeface="Cambria" panose="02040503050406030204" pitchFamily="18" charset="0"/>
            </a:endParaRPr>
          </a:p>
          <a:p>
            <a:pPr marL="15875" marR="0">
              <a:spcBef>
                <a:spcPts val="150"/>
              </a:spcBef>
              <a:spcAft>
                <a:spcPts val="0"/>
              </a:spcAft>
            </a:pPr>
            <a:r>
              <a:rPr lang="en-US" sz="1400" b="1" dirty="0">
                <a:effectLst/>
                <a:latin typeface="Calibri" panose="020F0502020204030204" pitchFamily="34" charset="0"/>
                <a:ea typeface="Cambria" panose="02040503050406030204" pitchFamily="18" charset="0"/>
                <a:cs typeface="Cambria" panose="02040503050406030204" pitchFamily="18" charset="0"/>
              </a:rPr>
              <a:t>INT'L</a:t>
            </a:r>
            <a:r>
              <a:rPr lang="en-US" sz="1400" b="1" spc="55" dirty="0">
                <a:effectLst/>
                <a:latin typeface="Calibri" panose="020F0502020204030204" pitchFamily="34" charset="0"/>
                <a:ea typeface="Cambria" panose="02040503050406030204" pitchFamily="18" charset="0"/>
                <a:cs typeface="Cambria" panose="02040503050406030204" pitchFamily="18" charset="0"/>
              </a:rPr>
              <a:t> </a:t>
            </a:r>
            <a:r>
              <a:rPr lang="en-US" sz="1400" b="1" dirty="0">
                <a:effectLst/>
                <a:latin typeface="Calibri" panose="020F0502020204030204" pitchFamily="34" charset="0"/>
                <a:ea typeface="Cambria" panose="02040503050406030204" pitchFamily="18" charset="0"/>
                <a:cs typeface="Cambria" panose="02040503050406030204" pitchFamily="18" charset="0"/>
              </a:rPr>
              <a:t>L.</a:t>
            </a:r>
            <a:r>
              <a:rPr lang="en-US" sz="1400" b="1" spc="215" dirty="0">
                <a:effectLst/>
                <a:latin typeface="Calibri" panose="020F0502020204030204" pitchFamily="34" charset="0"/>
                <a:ea typeface="Cambria" panose="02040503050406030204" pitchFamily="18" charset="0"/>
                <a:cs typeface="Cambria" panose="02040503050406030204" pitchFamily="18" charset="0"/>
              </a:rPr>
              <a:t> </a:t>
            </a:r>
            <a:r>
              <a:rPr lang="en-US" sz="1400" b="1" dirty="0">
                <a:effectLst/>
                <a:latin typeface="Calibri" panose="020F0502020204030204" pitchFamily="34" charset="0"/>
                <a:ea typeface="Cambria" panose="02040503050406030204" pitchFamily="18" charset="0"/>
                <a:cs typeface="Cambria" panose="02040503050406030204" pitchFamily="18" charset="0"/>
              </a:rPr>
              <a:t>J.</a:t>
            </a:r>
            <a:r>
              <a:rPr lang="en-US" sz="1400" b="1" spc="260" dirty="0">
                <a:effectLst/>
                <a:latin typeface="Calibri" panose="020F0502020204030204" pitchFamily="34" charset="0"/>
                <a:ea typeface="Cambria" panose="02040503050406030204" pitchFamily="18" charset="0"/>
                <a:cs typeface="Cambria" panose="02040503050406030204" pitchFamily="18" charset="0"/>
              </a:rPr>
              <a:t> </a:t>
            </a:r>
            <a:r>
              <a:rPr lang="en-US" sz="1400" b="1" dirty="0">
                <a:effectLst/>
                <a:latin typeface="Calibri" panose="020F0502020204030204" pitchFamily="34" charset="0"/>
                <a:ea typeface="Cambria" panose="02040503050406030204" pitchFamily="18" charset="0"/>
                <a:cs typeface="Cambria" panose="02040503050406030204" pitchFamily="18" charset="0"/>
              </a:rPr>
              <a:t>431</a:t>
            </a:r>
            <a:r>
              <a:rPr lang="en-US" sz="1400" b="1" spc="185" dirty="0">
                <a:effectLst/>
                <a:latin typeface="Calibri" panose="020F0502020204030204" pitchFamily="34" charset="0"/>
                <a:ea typeface="Cambria" panose="02040503050406030204" pitchFamily="18" charset="0"/>
                <a:cs typeface="Cambria" panose="02040503050406030204" pitchFamily="18" charset="0"/>
              </a:rPr>
              <a:t> </a:t>
            </a:r>
            <a:r>
              <a:rPr lang="en-US" sz="1400" b="1" spc="-10" dirty="0">
                <a:effectLst/>
                <a:latin typeface="Calibri" panose="020F0502020204030204" pitchFamily="34" charset="0"/>
                <a:ea typeface="Cambria" panose="02040503050406030204" pitchFamily="18" charset="0"/>
                <a:cs typeface="Cambria" panose="02040503050406030204" pitchFamily="18" charset="0"/>
              </a:rPr>
              <a:t>(2025).</a:t>
            </a:r>
            <a:r>
              <a:rPr lang="fr-FR" sz="1400" b="1" spc="-10" dirty="0">
                <a:latin typeface="Cambria" panose="02040503050406030204" pitchFamily="18" charset="0"/>
                <a:ea typeface="Cambria" panose="02040503050406030204" pitchFamily="18" charset="0"/>
                <a:cs typeface="Cambria" panose="02040503050406030204" pitchFamily="18" charset="0"/>
              </a:rPr>
              <a:t> </a:t>
            </a:r>
            <a:r>
              <a:rPr lang="en-US" sz="1400" b="1" dirty="0">
                <a:effectLst/>
                <a:latin typeface="Calibri" panose="020F0502020204030204" pitchFamily="34" charset="0"/>
                <a:ea typeface="Cambria" panose="02040503050406030204" pitchFamily="18" charset="0"/>
                <a:cs typeface="Cambria" panose="02040503050406030204" pitchFamily="18" charset="0"/>
              </a:rPr>
              <a:t>Available</a:t>
            </a:r>
            <a:r>
              <a:rPr lang="en-US" sz="1400" b="1" spc="95" dirty="0">
                <a:effectLst/>
                <a:latin typeface="Calibri" panose="020F0502020204030204" pitchFamily="34" charset="0"/>
                <a:ea typeface="Cambria" panose="02040503050406030204" pitchFamily="18" charset="0"/>
                <a:cs typeface="Cambria" panose="02040503050406030204" pitchFamily="18" charset="0"/>
              </a:rPr>
              <a:t> </a:t>
            </a:r>
            <a:r>
              <a:rPr lang="en-US" sz="1400" b="1" dirty="0">
                <a:effectLst/>
                <a:latin typeface="Calibri" panose="020F0502020204030204" pitchFamily="34" charset="0"/>
                <a:ea typeface="Cambria" panose="02040503050406030204" pitchFamily="18" charset="0"/>
                <a:cs typeface="Cambria" panose="02040503050406030204" pitchFamily="18" charset="0"/>
              </a:rPr>
              <a:t>at:</a:t>
            </a:r>
            <a:r>
              <a:rPr lang="en-US" sz="1400" b="1" spc="65" dirty="0">
                <a:effectLst/>
                <a:latin typeface="Calibri" panose="020F0502020204030204" pitchFamily="34" charset="0"/>
                <a:ea typeface="Cambria" panose="02040503050406030204" pitchFamily="18" charset="0"/>
                <a:cs typeface="Cambria" panose="02040503050406030204" pitchFamily="18" charset="0"/>
              </a:rPr>
              <a:t> </a:t>
            </a:r>
            <a:r>
              <a:rPr lang="en-US" sz="1400" b="1" u="none" strike="noStrike" spc="-10" dirty="0">
                <a:solidFill>
                  <a:srgbClr val="316090"/>
                </a:solidFill>
                <a:effectLst/>
                <a:latin typeface="Calibri" panose="020F0502020204030204" pitchFamily="34" charset="0"/>
                <a:ea typeface="Cambria" panose="02040503050406030204" pitchFamily="18" charset="0"/>
                <a:cs typeface="Cambria" panose="02040503050406030204" pitchFamily="18" charset="0"/>
                <a:hlinkClick r:id="rId3"/>
              </a:rPr>
              <a:t>https://scholarship.law.coIumbia.edu/facuIty_schoIarship/4701</a:t>
            </a:r>
            <a:endParaRPr lang="fr-FR" sz="1400" b="1" dirty="0">
              <a:effectLst/>
              <a:latin typeface="Cambria" panose="02040503050406030204" pitchFamily="18" charset="0"/>
              <a:ea typeface="Cambria" panose="02040503050406030204" pitchFamily="18" charset="0"/>
              <a:cs typeface="Cambria" panose="02040503050406030204" pitchFamily="18" charset="0"/>
            </a:endParaRPr>
          </a:p>
          <a:p>
            <a:endParaRPr lang="fr-FR" dirty="0"/>
          </a:p>
        </p:txBody>
      </p:sp>
      <p:sp>
        <p:nvSpPr>
          <p:cNvPr id="9" name="Espace réservé du numéro de diapositive 8">
            <a:extLst>
              <a:ext uri="{FF2B5EF4-FFF2-40B4-BE49-F238E27FC236}">
                <a16:creationId xmlns:a16="http://schemas.microsoft.com/office/drawing/2014/main" id="{6815C3D8-9AD9-4E94-B8CA-8CCCBC6EDAA6}"/>
              </a:ext>
            </a:extLst>
          </p:cNvPr>
          <p:cNvSpPr>
            <a:spLocks noGrp="1"/>
          </p:cNvSpPr>
          <p:nvPr>
            <p:ph type="sldNum" sz="quarter" idx="12"/>
          </p:nvPr>
        </p:nvSpPr>
        <p:spPr/>
        <p:txBody>
          <a:bodyPr/>
          <a:lstStyle/>
          <a:p>
            <a:fld id="{4588B825-6EA1-4615-A248-015C011E9CD5}" type="slidenum">
              <a:rPr lang="fr-FR" smtClean="0"/>
              <a:t>4</a:t>
            </a:fld>
            <a:endParaRPr lang="fr-FR"/>
          </a:p>
        </p:txBody>
      </p:sp>
    </p:spTree>
    <p:extLst>
      <p:ext uri="{BB962C8B-B14F-4D97-AF65-F5344CB8AC3E}">
        <p14:creationId xmlns:p14="http://schemas.microsoft.com/office/powerpoint/2010/main" val="20073224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1"/>
          <p:cNvSpPr>
            <a:spLocks noGrp="1"/>
          </p:cNvSpPr>
          <p:nvPr>
            <p:ph type="title"/>
          </p:nvPr>
        </p:nvSpPr>
        <p:spPr>
          <a:xfrm>
            <a:off x="838200" y="62172"/>
            <a:ext cx="10515600" cy="1325563"/>
          </a:xfrm>
        </p:spPr>
        <p:txBody>
          <a:bodyPr>
            <a:normAutofit/>
          </a:bodyPr>
          <a:lstStyle/>
          <a:p>
            <a:pPr algn="ctr"/>
            <a:r>
              <a:rPr lang="fr-FR" sz="3200" b="1" dirty="0">
                <a:solidFill>
                  <a:srgbClr val="C00000"/>
                </a:solidFill>
                <a:latin typeface="Arial" pitchFamily="34" charset="0"/>
                <a:cs typeface="Arial" pitchFamily="34" charset="0"/>
              </a:rPr>
              <a:t>        </a:t>
            </a:r>
            <a:r>
              <a:rPr lang="fr-FR" sz="3200" b="1" dirty="0" err="1">
                <a:solidFill>
                  <a:srgbClr val="C00000"/>
                </a:solidFill>
                <a:latin typeface="Arial" pitchFamily="34" charset="0"/>
                <a:cs typeface="Arial" pitchFamily="34" charset="0"/>
              </a:rPr>
              <a:t>Decline</a:t>
            </a:r>
            <a:r>
              <a:rPr lang="fr-FR" sz="3200" b="1" dirty="0">
                <a:solidFill>
                  <a:srgbClr val="C00000"/>
                </a:solidFill>
                <a:latin typeface="Arial" pitchFamily="34" charset="0"/>
                <a:cs typeface="Arial" pitchFamily="34" charset="0"/>
              </a:rPr>
              <a:t> in the Trust </a:t>
            </a:r>
            <a:r>
              <a:rPr lang="fr-FR" sz="3200" b="1" dirty="0" err="1">
                <a:solidFill>
                  <a:srgbClr val="C00000"/>
                </a:solidFill>
                <a:latin typeface="Arial" pitchFamily="34" charset="0"/>
                <a:cs typeface="Arial" pitchFamily="34" charset="0"/>
              </a:rPr>
              <a:t>that</a:t>
            </a:r>
            <a:r>
              <a:rPr lang="fr-FR" sz="3200" b="1" dirty="0">
                <a:solidFill>
                  <a:srgbClr val="C00000"/>
                </a:solidFill>
                <a:latin typeface="Arial" pitchFamily="34" charset="0"/>
                <a:cs typeface="Arial" pitchFamily="34" charset="0"/>
              </a:rPr>
              <a:t> </a:t>
            </a:r>
            <a:r>
              <a:rPr lang="fr-FR" sz="3200" b="1" dirty="0" err="1">
                <a:solidFill>
                  <a:srgbClr val="C00000"/>
                </a:solidFill>
                <a:latin typeface="Arial" pitchFamily="34" charset="0"/>
                <a:cs typeface="Arial" pitchFamily="34" charset="0"/>
              </a:rPr>
              <a:t>Competitive</a:t>
            </a:r>
            <a:r>
              <a:rPr lang="fr-FR" sz="3200" b="1" dirty="0">
                <a:solidFill>
                  <a:srgbClr val="C00000"/>
                </a:solidFill>
                <a:latin typeface="Arial" pitchFamily="34" charset="0"/>
                <a:cs typeface="Arial" pitchFamily="34" charset="0"/>
              </a:rPr>
              <a:t> </a:t>
            </a:r>
            <a:r>
              <a:rPr lang="fr-FR" sz="3200" b="1" dirty="0" err="1">
                <a:solidFill>
                  <a:srgbClr val="C00000"/>
                </a:solidFill>
                <a:latin typeface="Arial" pitchFamily="34" charset="0"/>
                <a:cs typeface="Arial" pitchFamily="34" charset="0"/>
              </a:rPr>
              <a:t>Markets</a:t>
            </a:r>
            <a:r>
              <a:rPr lang="fr-FR" sz="3200" b="1" dirty="0">
                <a:solidFill>
                  <a:srgbClr val="C00000"/>
                </a:solidFill>
                <a:latin typeface="Arial" pitchFamily="34" charset="0"/>
                <a:cs typeface="Arial" pitchFamily="34" charset="0"/>
              </a:rPr>
              <a:t> </a:t>
            </a:r>
            <a:r>
              <a:rPr lang="fr-FR" sz="3200" b="1" dirty="0" err="1">
                <a:solidFill>
                  <a:srgbClr val="C00000"/>
                </a:solidFill>
                <a:latin typeface="Arial" pitchFamily="34" charset="0"/>
                <a:cs typeface="Arial" pitchFamily="34" charset="0"/>
              </a:rPr>
              <a:t>Delivers</a:t>
            </a:r>
            <a:r>
              <a:rPr lang="fr-FR" sz="3200" b="1" dirty="0">
                <a:solidFill>
                  <a:srgbClr val="C00000"/>
                </a:solidFill>
                <a:latin typeface="Arial" pitchFamily="34" charset="0"/>
                <a:cs typeface="Arial" pitchFamily="34" charset="0"/>
              </a:rPr>
              <a:t> Positive </a:t>
            </a:r>
            <a:r>
              <a:rPr lang="fr-FR" sz="3200" b="1" dirty="0" err="1">
                <a:solidFill>
                  <a:srgbClr val="C00000"/>
                </a:solidFill>
                <a:latin typeface="Arial" pitchFamily="34" charset="0"/>
                <a:cs typeface="Arial" pitchFamily="34" charset="0"/>
              </a:rPr>
              <a:t>Outcomes</a:t>
            </a:r>
            <a:endParaRPr lang="fr-FR" sz="3200" b="1" dirty="0">
              <a:solidFill>
                <a:srgbClr val="C00000"/>
              </a:solidFill>
              <a:latin typeface="Arial" pitchFamily="34" charset="0"/>
              <a:cs typeface="Arial" pitchFamily="34" charset="0"/>
            </a:endParaRPr>
          </a:p>
        </p:txBody>
      </p:sp>
      <p:sp>
        <p:nvSpPr>
          <p:cNvPr id="49155" name="TextBox 2"/>
          <p:cNvSpPr txBox="1">
            <a:spLocks noChangeArrowheads="1"/>
          </p:cNvSpPr>
          <p:nvPr/>
        </p:nvSpPr>
        <p:spPr bwMode="auto">
          <a:xfrm>
            <a:off x="280392" y="1704150"/>
            <a:ext cx="11312434" cy="54784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marL="285750" indent="-285750" algn="just" eaLnBrk="1" hangingPunct="1">
              <a:buFontTx/>
              <a:buChar char="-"/>
            </a:pPr>
            <a:r>
              <a:rPr lang="en-US" sz="1600" b="1" dirty="0">
                <a:solidFill>
                  <a:srgbClr val="0070C0"/>
                </a:solidFill>
                <a:latin typeface="+mn-lt"/>
                <a:cs typeface="Arial" pitchFamily="34" charset="0"/>
              </a:rPr>
              <a:t>1996</a:t>
            </a:r>
            <a:r>
              <a:rPr lang="en-US" sz="1600" dirty="0">
                <a:latin typeface="+mn-lt"/>
                <a:cs typeface="Arial" pitchFamily="34" charset="0"/>
              </a:rPr>
              <a:t> </a:t>
            </a:r>
            <a:r>
              <a:rPr lang="en-US" sz="1600" b="1" dirty="0">
                <a:solidFill>
                  <a:srgbClr val="FF0000"/>
                </a:solidFill>
                <a:latin typeface="+mn-lt"/>
                <a:cs typeface="Arial" pitchFamily="34" charset="0"/>
              </a:rPr>
              <a:t>The Dot-Com bubble; markets can be irrational</a:t>
            </a:r>
            <a:r>
              <a:rPr lang="en-US" sz="1600" dirty="0">
                <a:latin typeface="+mn-lt"/>
                <a:cs typeface="Arial" pitchFamily="34" charset="0"/>
              </a:rPr>
              <a:t>. ( </a:t>
            </a:r>
            <a:r>
              <a:rPr lang="en-US" sz="1600" dirty="0" err="1">
                <a:latin typeface="+mn-lt"/>
                <a:cs typeface="Arial" pitchFamily="34" charset="0"/>
              </a:rPr>
              <a:t>cf</a:t>
            </a:r>
            <a:r>
              <a:rPr lang="en-US" sz="1600" dirty="0">
                <a:latin typeface="+mn-lt"/>
                <a:cs typeface="Arial" pitchFamily="34" charset="0"/>
              </a:rPr>
              <a:t> the “exuberance” of markets , coined by  Fed chair Alan Greenspan in a 1996 speech) </a:t>
            </a:r>
          </a:p>
          <a:p>
            <a:pPr marL="285750" indent="-285750" algn="just" eaLnBrk="1" hangingPunct="1">
              <a:buFontTx/>
              <a:buChar char="-"/>
            </a:pPr>
            <a:endParaRPr lang="en-US" sz="1600" dirty="0">
              <a:latin typeface="+mn-lt"/>
              <a:cs typeface="Arial" pitchFamily="34" charset="0"/>
            </a:endParaRPr>
          </a:p>
          <a:p>
            <a:pPr marL="285750" indent="-285750" algn="just" eaLnBrk="1" hangingPunct="1">
              <a:buFontTx/>
              <a:buChar char="-"/>
            </a:pPr>
            <a:r>
              <a:rPr lang="en-US" sz="1600" b="1" dirty="0">
                <a:solidFill>
                  <a:srgbClr val="0070C0"/>
                </a:solidFill>
                <a:latin typeface="+mn-lt"/>
                <a:cs typeface="Arial" pitchFamily="34" charset="0"/>
              </a:rPr>
              <a:t>2001-2010 </a:t>
            </a:r>
            <a:r>
              <a:rPr lang="en-US" sz="1600" dirty="0">
                <a:latin typeface="+mn-lt"/>
                <a:cs typeface="Arial" pitchFamily="34" charset="0"/>
              </a:rPr>
              <a:t>The admission of </a:t>
            </a:r>
            <a:r>
              <a:rPr lang="en-US" sz="1600" b="1" dirty="0">
                <a:solidFill>
                  <a:srgbClr val="FF0000"/>
                </a:solidFill>
                <a:latin typeface="+mn-lt"/>
                <a:cs typeface="Arial" pitchFamily="34" charset="0"/>
              </a:rPr>
              <a:t>China in the WTO leads to commercial tensions </a:t>
            </a:r>
            <a:r>
              <a:rPr lang="en-US" sz="1600" dirty="0">
                <a:latin typeface="+mn-lt"/>
                <a:cs typeface="Arial" pitchFamily="34" charset="0"/>
              </a:rPr>
              <a:t> Alleged unfairness of the Chinese Trade ( automobiles for example); </a:t>
            </a:r>
            <a:r>
              <a:rPr lang="en-US" sz="1600" b="1" dirty="0">
                <a:solidFill>
                  <a:srgbClr val="FF0000"/>
                </a:solidFill>
                <a:latin typeface="+mn-lt"/>
                <a:cs typeface="Arial" pitchFamily="34" charset="0"/>
              </a:rPr>
              <a:t>lack of adjustment for the losers in the “competition game” in developed countries</a:t>
            </a:r>
          </a:p>
          <a:p>
            <a:pPr marL="285750" indent="-285750" algn="just" eaLnBrk="1" hangingPunct="1">
              <a:buFontTx/>
              <a:buChar char="-"/>
            </a:pPr>
            <a:endParaRPr lang="en-US" sz="1600" dirty="0">
              <a:latin typeface="+mn-lt"/>
              <a:cs typeface="Arial" pitchFamily="34" charset="0"/>
            </a:endParaRPr>
          </a:p>
          <a:p>
            <a:pPr marL="285750" indent="-285750" algn="just" eaLnBrk="1" hangingPunct="1">
              <a:buFontTx/>
              <a:buChar char="-"/>
            </a:pPr>
            <a:r>
              <a:rPr lang="en-US" sz="1600" b="1" dirty="0">
                <a:solidFill>
                  <a:srgbClr val="0070C0"/>
                </a:solidFill>
                <a:latin typeface="+mn-lt"/>
                <a:cs typeface="Arial" pitchFamily="34" charset="0"/>
              </a:rPr>
              <a:t>2008</a:t>
            </a:r>
            <a:r>
              <a:rPr lang="en-US" sz="1600" dirty="0">
                <a:latin typeface="+mn-lt"/>
                <a:cs typeface="Arial" pitchFamily="34" charset="0"/>
              </a:rPr>
              <a:t> </a:t>
            </a:r>
            <a:r>
              <a:rPr lang="en-US" sz="1600" b="1" dirty="0">
                <a:solidFill>
                  <a:srgbClr val="FF0000"/>
                </a:solidFill>
                <a:latin typeface="+mn-lt"/>
                <a:cs typeface="Arial" pitchFamily="34" charset="0"/>
              </a:rPr>
              <a:t>Financial and economic crisis</a:t>
            </a:r>
          </a:p>
          <a:p>
            <a:pPr algn="just" eaLnBrk="1" hangingPunct="1"/>
            <a:r>
              <a:rPr lang="en-US" sz="1600" dirty="0">
                <a:latin typeface="+mn-lt"/>
                <a:cs typeface="Arial" pitchFamily="34" charset="0"/>
              </a:rPr>
              <a:t>                          1) Competitive markets can fail/ </a:t>
            </a:r>
            <a:r>
              <a:rPr lang="en-US" sz="1600" b="1" dirty="0">
                <a:solidFill>
                  <a:srgbClr val="FF0000"/>
                </a:solidFill>
                <a:latin typeface="+mn-lt"/>
                <a:cs typeface="Arial" pitchFamily="34" charset="0"/>
              </a:rPr>
              <a:t>Regulation may be a necessary complement to Competition Policy</a:t>
            </a:r>
          </a:p>
          <a:p>
            <a:pPr marL="285750" indent="-285750" algn="just" eaLnBrk="1" hangingPunct="1">
              <a:buFontTx/>
              <a:buChar char="-"/>
            </a:pPr>
            <a:r>
              <a:rPr lang="en-US" sz="1600" dirty="0">
                <a:latin typeface="+mn-lt"/>
                <a:cs typeface="Arial" pitchFamily="34" charset="0"/>
              </a:rPr>
              <a:t>                    2) In a global economy</a:t>
            </a:r>
            <a:r>
              <a:rPr lang="en-US" sz="1600" b="1" dirty="0">
                <a:solidFill>
                  <a:srgbClr val="FF0000"/>
                </a:solidFill>
                <a:latin typeface="+mn-lt"/>
                <a:cs typeface="Arial" pitchFamily="34" charset="0"/>
              </a:rPr>
              <a:t>, a trading country’s economy may be affected by events in other countries ( ex in 2008 UK banks were exposed (directly or indirectly) to U.S. sub-prime mortgage markets or the </a:t>
            </a:r>
            <a:r>
              <a:rPr lang="en-US" sz="1600" b="1" dirty="0" err="1">
                <a:solidFill>
                  <a:srgbClr val="FF0000"/>
                </a:solidFill>
                <a:latin typeface="+mn-lt"/>
                <a:cs typeface="Arial" pitchFamily="34" charset="0"/>
              </a:rPr>
              <a:t>securitised</a:t>
            </a:r>
            <a:r>
              <a:rPr lang="en-US" sz="1600" b="1" dirty="0">
                <a:solidFill>
                  <a:srgbClr val="FF0000"/>
                </a:solidFill>
                <a:latin typeface="+mn-lt"/>
                <a:cs typeface="Arial" pitchFamily="34" charset="0"/>
              </a:rPr>
              <a:t> products built from them</a:t>
            </a:r>
            <a:r>
              <a:rPr lang="en-US" sz="1600" dirty="0">
                <a:latin typeface="+mn-lt"/>
                <a:cs typeface="Arial" pitchFamily="34" charset="0"/>
              </a:rPr>
              <a:t>. The collapse of those loans in the U.S. triggered losses elsewhere and in particular in the UK banking sector) . Hence loss of resilience</a:t>
            </a:r>
          </a:p>
          <a:p>
            <a:pPr marL="285750" indent="-285750" algn="just" eaLnBrk="1" hangingPunct="1">
              <a:buFontTx/>
              <a:buChar char="-"/>
            </a:pPr>
            <a:endParaRPr lang="en-US" sz="1600" dirty="0">
              <a:latin typeface="+mn-lt"/>
              <a:cs typeface="Arial" pitchFamily="34" charset="0"/>
            </a:endParaRPr>
          </a:p>
          <a:p>
            <a:pPr marL="285750" indent="-285750" algn="just" eaLnBrk="1" hangingPunct="1">
              <a:buFontTx/>
              <a:buChar char="-"/>
            </a:pPr>
            <a:r>
              <a:rPr lang="en-US" sz="1600" b="1" dirty="0">
                <a:solidFill>
                  <a:srgbClr val="0070C0"/>
                </a:solidFill>
                <a:latin typeface="+mn-lt"/>
                <a:cs typeface="Arial" pitchFamily="34" charset="0"/>
              </a:rPr>
              <a:t>2020 </a:t>
            </a:r>
            <a:r>
              <a:rPr lang="en-US" sz="1600" dirty="0">
                <a:latin typeface="+mn-lt"/>
                <a:cs typeface="Arial" pitchFamily="34" charset="0"/>
              </a:rPr>
              <a:t>Covid pandemic</a:t>
            </a:r>
          </a:p>
          <a:p>
            <a:pPr marL="285750" indent="-285750" algn="just" eaLnBrk="1" hangingPunct="1">
              <a:buFontTx/>
              <a:buChar char="-"/>
            </a:pPr>
            <a:r>
              <a:rPr lang="en-US" sz="1600" dirty="0">
                <a:latin typeface="+mn-lt"/>
                <a:cs typeface="Arial" pitchFamily="34" charset="0"/>
              </a:rPr>
              <a:t>                     1)  with Globalization, a domestic economy relies on </a:t>
            </a:r>
            <a:r>
              <a:rPr lang="en-US" sz="1600" b="1" dirty="0">
                <a:solidFill>
                  <a:srgbClr val="FF0000"/>
                </a:solidFill>
                <a:latin typeface="+mn-lt"/>
                <a:cs typeface="Arial" pitchFamily="34" charset="0"/>
              </a:rPr>
              <a:t>a  global value chains which can be affected by external events</a:t>
            </a:r>
          </a:p>
          <a:p>
            <a:pPr marL="285750" indent="-285750" algn="just" eaLnBrk="1" hangingPunct="1">
              <a:buFontTx/>
              <a:buChar char="-"/>
            </a:pPr>
            <a:r>
              <a:rPr lang="en-US" sz="1600" dirty="0">
                <a:latin typeface="+mn-lt"/>
                <a:cs typeface="Arial" pitchFamily="34" charset="0"/>
              </a:rPr>
              <a:t>                     2</a:t>
            </a:r>
            <a:r>
              <a:rPr lang="en-US" sz="1600" b="1" dirty="0">
                <a:solidFill>
                  <a:srgbClr val="FF0000"/>
                </a:solidFill>
                <a:latin typeface="+mn-lt"/>
                <a:cs typeface="Arial" pitchFamily="34" charset="0"/>
              </a:rPr>
              <a:t>) Markets adjust slowly </a:t>
            </a:r>
            <a:r>
              <a:rPr lang="en-US" sz="1600" dirty="0">
                <a:latin typeface="+mn-lt"/>
                <a:cs typeface="Arial" pitchFamily="34" charset="0"/>
              </a:rPr>
              <a:t>( ex masks, respirators, </a:t>
            </a:r>
            <a:r>
              <a:rPr lang="en-US" sz="1600" dirty="0" err="1">
                <a:latin typeface="+mn-lt"/>
                <a:cs typeface="Arial" pitchFamily="34" charset="0"/>
              </a:rPr>
              <a:t>etc</a:t>
            </a:r>
            <a:r>
              <a:rPr lang="en-US" sz="1600" dirty="0">
                <a:latin typeface="+mn-lt"/>
                <a:cs typeface="Arial" pitchFamily="34" charset="0"/>
              </a:rPr>
              <a:t>…..) and hence </a:t>
            </a:r>
            <a:r>
              <a:rPr lang="en-US" sz="1600" b="1" dirty="0">
                <a:solidFill>
                  <a:srgbClr val="FF0000"/>
                </a:solidFill>
                <a:latin typeface="+mn-lt"/>
                <a:cs typeface="Arial" pitchFamily="34" charset="0"/>
              </a:rPr>
              <a:t>government intervention </a:t>
            </a:r>
            <a:r>
              <a:rPr lang="en-US" sz="1600" dirty="0">
                <a:latin typeface="+mn-lt"/>
                <a:cs typeface="Arial" pitchFamily="34" charset="0"/>
              </a:rPr>
              <a:t>may be justified when the lack of adjustment of supply and demand creates an externality</a:t>
            </a:r>
          </a:p>
          <a:p>
            <a:pPr marL="285750" indent="-285750" algn="just" eaLnBrk="1" hangingPunct="1">
              <a:buFontTx/>
              <a:buChar char="-"/>
            </a:pPr>
            <a:r>
              <a:rPr lang="en-US" sz="1600" dirty="0">
                <a:latin typeface="+mn-lt"/>
                <a:cs typeface="Arial" pitchFamily="34" charset="0"/>
              </a:rPr>
              <a:t>                     3) </a:t>
            </a:r>
            <a:r>
              <a:rPr lang="en-US" sz="1600" b="1" dirty="0">
                <a:solidFill>
                  <a:srgbClr val="FF0000"/>
                </a:solidFill>
                <a:latin typeface="+mn-lt"/>
                <a:cs typeface="Arial" pitchFamily="34" charset="0"/>
              </a:rPr>
              <a:t>Cooperation between competitors may be useful to accelerate innovation</a:t>
            </a:r>
          </a:p>
          <a:p>
            <a:pPr marL="285750" indent="-285750" algn="just" eaLnBrk="1" hangingPunct="1">
              <a:buFontTx/>
              <a:buChar char="-"/>
            </a:pPr>
            <a:r>
              <a:rPr lang="en-US" sz="1600" b="1" dirty="0">
                <a:solidFill>
                  <a:srgbClr val="0070C0"/>
                </a:solidFill>
                <a:latin typeface="+mn-lt"/>
                <a:cs typeface="Arial" pitchFamily="34" charset="0"/>
              </a:rPr>
              <a:t>2022</a:t>
            </a:r>
            <a:r>
              <a:rPr lang="en-US" sz="1600" dirty="0">
                <a:latin typeface="+mn-lt"/>
                <a:cs typeface="Arial" pitchFamily="34" charset="0"/>
              </a:rPr>
              <a:t> </a:t>
            </a:r>
            <a:r>
              <a:rPr lang="en-US" sz="1600" b="1" dirty="0">
                <a:solidFill>
                  <a:srgbClr val="FF0000"/>
                </a:solidFill>
                <a:latin typeface="+mn-lt"/>
                <a:cs typeface="Arial" pitchFamily="34" charset="0"/>
              </a:rPr>
              <a:t>Russia-Ukraine war</a:t>
            </a:r>
          </a:p>
          <a:p>
            <a:pPr marL="285750" indent="-285750" algn="just" eaLnBrk="1" hangingPunct="1">
              <a:buFontTx/>
              <a:buChar char="-"/>
            </a:pPr>
            <a:r>
              <a:rPr lang="en-US" sz="1600" b="1" dirty="0">
                <a:solidFill>
                  <a:srgbClr val="0070C0"/>
                </a:solidFill>
                <a:latin typeface="+mn-lt"/>
                <a:cs typeface="Arial" pitchFamily="34" charset="0"/>
              </a:rPr>
              <a:t>2026</a:t>
            </a:r>
            <a:r>
              <a:rPr lang="en-US" sz="1600" dirty="0">
                <a:latin typeface="+mn-lt"/>
                <a:cs typeface="Arial" pitchFamily="34" charset="0"/>
              </a:rPr>
              <a:t> </a:t>
            </a:r>
            <a:r>
              <a:rPr lang="en-US" sz="1600" b="1" dirty="0">
                <a:solidFill>
                  <a:srgbClr val="FF0000"/>
                </a:solidFill>
                <a:latin typeface="+mn-lt"/>
                <a:cs typeface="Arial" pitchFamily="34" charset="0"/>
              </a:rPr>
              <a:t>US-Iran</a:t>
            </a:r>
            <a:r>
              <a:rPr lang="en-US" sz="1600" dirty="0">
                <a:latin typeface="+mn-lt"/>
                <a:cs typeface="Arial" pitchFamily="34" charset="0"/>
              </a:rPr>
              <a:t>: </a:t>
            </a:r>
            <a:r>
              <a:rPr lang="en-US" sz="1600" b="1" dirty="0">
                <a:solidFill>
                  <a:srgbClr val="FF0000"/>
                </a:solidFill>
                <a:latin typeface="+mn-lt"/>
                <a:cs typeface="Arial" pitchFamily="34" charset="0"/>
              </a:rPr>
              <a:t> Further disruptions of the global supply chains</a:t>
            </a:r>
          </a:p>
          <a:p>
            <a:pPr marL="285750" indent="-285750" algn="just" eaLnBrk="1" hangingPunct="1">
              <a:buFontTx/>
              <a:buChar char="-"/>
            </a:pPr>
            <a:endParaRPr lang="en-US" sz="1600" dirty="0">
              <a:latin typeface="+mn-lt"/>
              <a:cs typeface="Arial" pitchFamily="34" charset="0"/>
            </a:endParaRPr>
          </a:p>
          <a:p>
            <a:pPr marL="285750" indent="-285750" algn="just" eaLnBrk="1" hangingPunct="1">
              <a:buFontTx/>
              <a:buChar char="-"/>
            </a:pPr>
            <a:endParaRPr lang="en-US" sz="1600" b="1" dirty="0">
              <a:cs typeface="Arial" pitchFamily="34" charset="0"/>
            </a:endParaRPr>
          </a:p>
          <a:p>
            <a:pPr marL="285750" indent="-285750" algn="just" eaLnBrk="1" hangingPunct="1">
              <a:buFontTx/>
              <a:buChar char="-"/>
            </a:pPr>
            <a:endParaRPr lang="en-US" sz="1400" b="1" dirty="0">
              <a:cs typeface="Arial" pitchFamily="34" charset="0"/>
            </a:endParaRPr>
          </a:p>
        </p:txBody>
      </p:sp>
      <p:sp>
        <p:nvSpPr>
          <p:cNvPr id="49156"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BC7CC349-12B8-4B9D-899D-60DA7D1B784B}" type="slidenum">
              <a:rPr lang="fr-FR" smtClean="0">
                <a:solidFill>
                  <a:srgbClr val="898989"/>
                </a:solidFill>
                <a:latin typeface="Calibri" pitchFamily="34" charset="0"/>
              </a:rPr>
              <a:pPr/>
              <a:t>5</a:t>
            </a:fld>
            <a:endParaRPr lang="fr-FR">
              <a:solidFill>
                <a:srgbClr val="898989"/>
              </a:solidFill>
              <a:latin typeface="Calibri" pitchFamily="34" charset="0"/>
            </a:endParaRPr>
          </a:p>
        </p:txBody>
      </p:sp>
    </p:spTree>
    <p:extLst>
      <p:ext uri="{BB962C8B-B14F-4D97-AF65-F5344CB8AC3E}">
        <p14:creationId xmlns:p14="http://schemas.microsoft.com/office/powerpoint/2010/main" val="36052170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3FE78F6-3EAB-4846-A445-99A0A9857530}"/>
              </a:ext>
            </a:extLst>
          </p:cNvPr>
          <p:cNvSpPr>
            <a:spLocks noGrp="1"/>
          </p:cNvSpPr>
          <p:nvPr>
            <p:ph type="title"/>
          </p:nvPr>
        </p:nvSpPr>
        <p:spPr>
          <a:xfrm>
            <a:off x="759823" y="-181294"/>
            <a:ext cx="10515600" cy="1325563"/>
          </a:xfrm>
        </p:spPr>
        <p:txBody>
          <a:bodyPr>
            <a:normAutofit/>
          </a:bodyPr>
          <a:lstStyle/>
          <a:p>
            <a:pPr algn="ctr"/>
            <a:r>
              <a:rPr lang="fr-FR" sz="3200" b="1" dirty="0">
                <a:solidFill>
                  <a:srgbClr val="C00000"/>
                </a:solidFill>
                <a:latin typeface="Arial" panose="020B0604020202020204" pitchFamily="34" charset="0"/>
                <a:cs typeface="Arial" panose="020B0604020202020204" pitchFamily="34" charset="0"/>
              </a:rPr>
              <a:t>Failure of </a:t>
            </a:r>
            <a:r>
              <a:rPr lang="fr-FR" sz="3200" b="1" dirty="0" err="1">
                <a:solidFill>
                  <a:srgbClr val="C00000"/>
                </a:solidFill>
                <a:latin typeface="Arial" panose="020B0604020202020204" pitchFamily="34" charset="0"/>
                <a:cs typeface="Arial" panose="020B0604020202020204" pitchFamily="34" charset="0"/>
              </a:rPr>
              <a:t>Competition</a:t>
            </a:r>
            <a:r>
              <a:rPr lang="fr-FR" sz="3200" b="1" dirty="0">
                <a:solidFill>
                  <a:srgbClr val="C00000"/>
                </a:solidFill>
                <a:latin typeface="Arial" panose="020B0604020202020204" pitchFamily="34" charset="0"/>
                <a:cs typeface="Arial" panose="020B0604020202020204" pitchFamily="34" charset="0"/>
              </a:rPr>
              <a:t> Law and Policy to </a:t>
            </a:r>
            <a:br>
              <a:rPr lang="fr-FR" sz="3200" b="1" dirty="0">
                <a:solidFill>
                  <a:srgbClr val="C00000"/>
                </a:solidFill>
                <a:latin typeface="Arial" panose="020B0604020202020204" pitchFamily="34" charset="0"/>
                <a:cs typeface="Arial" panose="020B0604020202020204" pitchFamily="34" charset="0"/>
              </a:rPr>
            </a:br>
            <a:r>
              <a:rPr lang="fr-FR" sz="3200" b="1" dirty="0" err="1">
                <a:solidFill>
                  <a:srgbClr val="C00000"/>
                </a:solidFill>
                <a:latin typeface="Arial" panose="020B0604020202020204" pitchFamily="34" charset="0"/>
                <a:cs typeface="Arial" panose="020B0604020202020204" pitchFamily="34" charset="0"/>
              </a:rPr>
              <a:t>Deliver</a:t>
            </a:r>
            <a:r>
              <a:rPr lang="fr-FR" sz="3200" b="1" dirty="0">
                <a:solidFill>
                  <a:srgbClr val="C00000"/>
                </a:solidFill>
                <a:latin typeface="Arial" panose="020B0604020202020204" pitchFamily="34" charset="0"/>
                <a:cs typeface="Arial" panose="020B0604020202020204" pitchFamily="34" charset="0"/>
              </a:rPr>
              <a:t> Visible </a:t>
            </a:r>
            <a:r>
              <a:rPr lang="fr-FR" sz="3200" b="1" dirty="0" err="1">
                <a:solidFill>
                  <a:srgbClr val="C00000"/>
                </a:solidFill>
                <a:latin typeface="Arial" panose="020B0604020202020204" pitchFamily="34" charset="0"/>
                <a:cs typeface="Arial" panose="020B0604020202020204" pitchFamily="34" charset="0"/>
              </a:rPr>
              <a:t>Macroeconomic</a:t>
            </a:r>
            <a:r>
              <a:rPr lang="fr-FR" sz="3200" b="1" dirty="0">
                <a:solidFill>
                  <a:srgbClr val="C00000"/>
                </a:solidFill>
                <a:latin typeface="Arial" panose="020B0604020202020204" pitchFamily="34" charset="0"/>
                <a:cs typeface="Arial" panose="020B0604020202020204" pitchFamily="34" charset="0"/>
              </a:rPr>
              <a:t> </a:t>
            </a:r>
            <a:r>
              <a:rPr lang="fr-FR" sz="3200" b="1" dirty="0" err="1">
                <a:solidFill>
                  <a:srgbClr val="C00000"/>
                </a:solidFill>
                <a:latin typeface="Arial" panose="020B0604020202020204" pitchFamily="34" charset="0"/>
                <a:cs typeface="Arial" panose="020B0604020202020204" pitchFamily="34" charset="0"/>
              </a:rPr>
              <a:t>Benefits</a:t>
            </a:r>
            <a:endParaRPr lang="fr-FR" sz="3200" b="1" dirty="0">
              <a:solidFill>
                <a:srgbClr val="C00000"/>
              </a:solidFill>
              <a:latin typeface="Arial" panose="020B0604020202020204" pitchFamily="34" charset="0"/>
              <a:cs typeface="Arial" panose="020B0604020202020204" pitchFamily="34" charset="0"/>
            </a:endParaRPr>
          </a:p>
        </p:txBody>
      </p:sp>
      <p:sp>
        <p:nvSpPr>
          <p:cNvPr id="4" name="ZoneTexte 3">
            <a:extLst>
              <a:ext uri="{FF2B5EF4-FFF2-40B4-BE49-F238E27FC236}">
                <a16:creationId xmlns:a16="http://schemas.microsoft.com/office/drawing/2014/main" id="{F4C368BC-E962-4799-A049-6CE764716EFC}"/>
              </a:ext>
            </a:extLst>
          </p:cNvPr>
          <p:cNvSpPr txBox="1"/>
          <p:nvPr/>
        </p:nvSpPr>
        <p:spPr>
          <a:xfrm>
            <a:off x="529046" y="1154783"/>
            <a:ext cx="6688183" cy="3693319"/>
          </a:xfrm>
          <a:prstGeom prst="rect">
            <a:avLst/>
          </a:prstGeom>
          <a:noFill/>
        </p:spPr>
        <p:txBody>
          <a:bodyPr wrap="square">
            <a:spAutoFit/>
          </a:bodyPr>
          <a:lstStyle/>
          <a:p>
            <a:pPr algn="just"/>
            <a:r>
              <a:rPr lang="en-US" dirty="0"/>
              <a:t>What explains the rebirth of protectionism in the West?</a:t>
            </a:r>
          </a:p>
          <a:p>
            <a:pPr algn="just"/>
            <a:endParaRPr lang="en-US" dirty="0"/>
          </a:p>
          <a:p>
            <a:pPr algn="just"/>
            <a:endParaRPr lang="en-US" dirty="0"/>
          </a:p>
          <a:p>
            <a:pPr algn="just"/>
            <a:endParaRPr lang="en-US" dirty="0"/>
          </a:p>
          <a:p>
            <a:pPr algn="just"/>
            <a:r>
              <a:rPr lang="en-US" dirty="0"/>
              <a:t> There are likely many factors behind it, but arguably the most prominent are the </a:t>
            </a:r>
            <a:r>
              <a:rPr lang="en-US" b="1" dirty="0">
                <a:solidFill>
                  <a:srgbClr val="FF0000"/>
                </a:solidFill>
              </a:rPr>
              <a:t>protracted weakness of Western economies eight years after the financial crisis; ongoing </a:t>
            </a:r>
            <a:r>
              <a:rPr lang="en-US" b="1" dirty="0" err="1">
                <a:solidFill>
                  <a:srgbClr val="FF0000"/>
                </a:solidFill>
              </a:rPr>
              <a:t>deindustrialisation</a:t>
            </a:r>
            <a:r>
              <a:rPr lang="en-US" b="1" dirty="0">
                <a:solidFill>
                  <a:srgbClr val="FF0000"/>
                </a:solidFill>
              </a:rPr>
              <a:t> across much of Europe and the United States; slower wage growth than the twentieth-century trend; heightened perceptions of income and wealth inequality within countries; and anxiety over technological and economic change at an ever faster pace.</a:t>
            </a:r>
          </a:p>
          <a:p>
            <a:pPr algn="just"/>
            <a:endParaRPr lang="en-US" dirty="0"/>
          </a:p>
          <a:p>
            <a:endParaRPr lang="en-US" dirty="0"/>
          </a:p>
        </p:txBody>
      </p:sp>
      <p:pic>
        <p:nvPicPr>
          <p:cNvPr id="3076" name="Picture 4" descr="Diego Zuluaga - Executive Director, Government Affairs, EMEA - Goldman ...">
            <a:extLst>
              <a:ext uri="{FF2B5EF4-FFF2-40B4-BE49-F238E27FC236}">
                <a16:creationId xmlns:a16="http://schemas.microsoft.com/office/drawing/2014/main" id="{BDDCC2E7-E69B-40B7-BB23-569DEE509D1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76458" y="1432833"/>
            <a:ext cx="3918856" cy="3918856"/>
          </a:xfrm>
          <a:prstGeom prst="rect">
            <a:avLst/>
          </a:prstGeom>
          <a:noFill/>
          <a:extLst>
            <a:ext uri="{909E8E84-426E-40DD-AFC4-6F175D3DCCD1}">
              <a14:hiddenFill xmlns:a14="http://schemas.microsoft.com/office/drawing/2010/main">
                <a:solidFill>
                  <a:srgbClr val="FFFFFF"/>
                </a:solidFill>
              </a14:hiddenFill>
            </a:ext>
          </a:extLst>
        </p:spPr>
      </p:pic>
      <p:sp>
        <p:nvSpPr>
          <p:cNvPr id="7" name="ZoneTexte 6">
            <a:extLst>
              <a:ext uri="{FF2B5EF4-FFF2-40B4-BE49-F238E27FC236}">
                <a16:creationId xmlns:a16="http://schemas.microsoft.com/office/drawing/2014/main" id="{84F0B984-81E2-4FC9-AD0E-DFD2495AEAAF}"/>
              </a:ext>
            </a:extLst>
          </p:cNvPr>
          <p:cNvSpPr txBox="1"/>
          <p:nvPr/>
        </p:nvSpPr>
        <p:spPr>
          <a:xfrm>
            <a:off x="7358743" y="5657671"/>
            <a:ext cx="4833257" cy="1077218"/>
          </a:xfrm>
          <a:prstGeom prst="rect">
            <a:avLst/>
          </a:prstGeom>
          <a:noFill/>
        </p:spPr>
        <p:txBody>
          <a:bodyPr wrap="square">
            <a:spAutoFit/>
          </a:bodyPr>
          <a:lstStyle/>
          <a:p>
            <a:r>
              <a:rPr lang="en-US" sz="1600" b="1" dirty="0"/>
              <a:t>Diego </a:t>
            </a:r>
            <a:r>
              <a:rPr lang="en-US" sz="1600" b="1" dirty="0" err="1"/>
              <a:t>Zuluaga</a:t>
            </a:r>
            <a:r>
              <a:rPr lang="en-US" sz="1600" b="1" dirty="0"/>
              <a:t>, Executive Director, Government Affairs at Goldman Sachs, “Public Opinion Is Turning Against Free Trade and </a:t>
            </a:r>
            <a:r>
              <a:rPr lang="en-US" sz="1600" b="1" dirty="0" err="1"/>
              <a:t>Globalisation</a:t>
            </a:r>
            <a:r>
              <a:rPr lang="en-US" sz="1600" b="1" dirty="0"/>
              <a:t>”,European Policy Information Center, 05.07.2016</a:t>
            </a:r>
          </a:p>
        </p:txBody>
      </p:sp>
      <p:sp>
        <p:nvSpPr>
          <p:cNvPr id="3" name="Espace réservé du numéro de diapositive 2">
            <a:extLst>
              <a:ext uri="{FF2B5EF4-FFF2-40B4-BE49-F238E27FC236}">
                <a16:creationId xmlns:a16="http://schemas.microsoft.com/office/drawing/2014/main" id="{FC2A9BA3-1F01-4821-B874-C164B25B74A8}"/>
              </a:ext>
            </a:extLst>
          </p:cNvPr>
          <p:cNvSpPr>
            <a:spLocks noGrp="1"/>
          </p:cNvSpPr>
          <p:nvPr>
            <p:ph type="sldNum" sz="quarter" idx="12"/>
          </p:nvPr>
        </p:nvSpPr>
        <p:spPr/>
        <p:txBody>
          <a:bodyPr/>
          <a:lstStyle/>
          <a:p>
            <a:fld id="{4588B825-6EA1-4615-A248-015C011E9CD5}" type="slidenum">
              <a:rPr lang="fr-FR" smtClean="0"/>
              <a:t>6</a:t>
            </a:fld>
            <a:endParaRPr lang="fr-FR"/>
          </a:p>
        </p:txBody>
      </p:sp>
    </p:spTree>
    <p:extLst>
      <p:ext uri="{BB962C8B-B14F-4D97-AF65-F5344CB8AC3E}">
        <p14:creationId xmlns:p14="http://schemas.microsoft.com/office/powerpoint/2010/main" val="29123772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A9881DD-3C82-4E6D-8264-12522DFB91EE}"/>
              </a:ext>
            </a:extLst>
          </p:cNvPr>
          <p:cNvSpPr>
            <a:spLocks noGrp="1"/>
          </p:cNvSpPr>
          <p:nvPr>
            <p:ph type="title"/>
          </p:nvPr>
        </p:nvSpPr>
        <p:spPr/>
        <p:txBody>
          <a:bodyPr>
            <a:normAutofit/>
          </a:bodyPr>
          <a:lstStyle/>
          <a:p>
            <a:pPr algn="ctr"/>
            <a:r>
              <a:rPr lang="fr-FR" sz="3200" b="1" dirty="0" err="1">
                <a:solidFill>
                  <a:srgbClr val="C00000"/>
                </a:solidFill>
                <a:latin typeface="Arial" panose="020B0604020202020204" pitchFamily="34" charset="0"/>
                <a:cs typeface="Arial" panose="020B0604020202020204" pitchFamily="34" charset="0"/>
              </a:rPr>
              <a:t>Consequences</a:t>
            </a:r>
            <a:r>
              <a:rPr lang="fr-FR" sz="3200" b="1" dirty="0">
                <a:solidFill>
                  <a:srgbClr val="C00000"/>
                </a:solidFill>
                <a:latin typeface="Arial" panose="020B0604020202020204" pitchFamily="34" charset="0"/>
                <a:cs typeface="Arial" panose="020B0604020202020204" pitchFamily="34" charset="0"/>
              </a:rPr>
              <a:t> on </a:t>
            </a:r>
            <a:r>
              <a:rPr lang="fr-FR" sz="3200" b="1" dirty="0" err="1">
                <a:solidFill>
                  <a:srgbClr val="C00000"/>
                </a:solidFill>
                <a:latin typeface="Arial" panose="020B0604020202020204" pitchFamily="34" charset="0"/>
                <a:cs typeface="Arial" panose="020B0604020202020204" pitchFamily="34" charset="0"/>
              </a:rPr>
              <a:t>Competition</a:t>
            </a:r>
            <a:r>
              <a:rPr lang="fr-FR" sz="3200" b="1" dirty="0">
                <a:solidFill>
                  <a:srgbClr val="C00000"/>
                </a:solidFill>
                <a:latin typeface="Arial" panose="020B0604020202020204" pitchFamily="34" charset="0"/>
                <a:cs typeface="Arial" panose="020B0604020202020204" pitchFamily="34" charset="0"/>
              </a:rPr>
              <a:t> of the End of the </a:t>
            </a:r>
            <a:r>
              <a:rPr lang="fr-FR" sz="3200" b="1" dirty="0" err="1">
                <a:solidFill>
                  <a:srgbClr val="C00000"/>
                </a:solidFill>
                <a:latin typeface="Arial" panose="020B0604020202020204" pitchFamily="34" charset="0"/>
                <a:cs typeface="Arial" panose="020B0604020202020204" pitchFamily="34" charset="0"/>
              </a:rPr>
              <a:t>Globalization</a:t>
            </a:r>
            <a:r>
              <a:rPr lang="fr-FR" sz="3200" b="1" dirty="0">
                <a:solidFill>
                  <a:srgbClr val="C00000"/>
                </a:solidFill>
                <a:latin typeface="Arial" panose="020B0604020202020204" pitchFamily="34" charset="0"/>
                <a:cs typeface="Arial" panose="020B0604020202020204" pitchFamily="34" charset="0"/>
              </a:rPr>
              <a:t> and Trade </a:t>
            </a:r>
            <a:r>
              <a:rPr lang="fr-FR" sz="3200" b="1" dirty="0" err="1">
                <a:solidFill>
                  <a:srgbClr val="C00000"/>
                </a:solidFill>
                <a:latin typeface="Arial" panose="020B0604020202020204" pitchFamily="34" charset="0"/>
                <a:cs typeface="Arial" panose="020B0604020202020204" pitchFamily="34" charset="0"/>
              </a:rPr>
              <a:t>Liberalization</a:t>
            </a:r>
            <a:r>
              <a:rPr lang="fr-FR" sz="3200" b="1" dirty="0">
                <a:solidFill>
                  <a:srgbClr val="C00000"/>
                </a:solidFill>
                <a:latin typeface="Arial" panose="020B0604020202020204" pitchFamily="34" charset="0"/>
                <a:cs typeface="Arial" panose="020B0604020202020204" pitchFamily="34" charset="0"/>
              </a:rPr>
              <a:t> </a:t>
            </a:r>
            <a:r>
              <a:rPr lang="fr-FR" sz="3200" b="1" dirty="0" err="1">
                <a:solidFill>
                  <a:srgbClr val="C00000"/>
                </a:solidFill>
                <a:latin typeface="Arial" panose="020B0604020202020204" pitchFamily="34" charset="0"/>
                <a:cs typeface="Arial" panose="020B0604020202020204" pitchFamily="34" charset="0"/>
              </a:rPr>
              <a:t>Movements</a:t>
            </a:r>
            <a:endParaRPr lang="fr-FR" sz="3200" b="1" dirty="0">
              <a:solidFill>
                <a:srgbClr val="C00000"/>
              </a:solidFill>
              <a:latin typeface="Arial" panose="020B0604020202020204" pitchFamily="34" charset="0"/>
              <a:cs typeface="Arial" panose="020B0604020202020204" pitchFamily="34" charset="0"/>
            </a:endParaRPr>
          </a:p>
        </p:txBody>
      </p:sp>
      <p:sp>
        <p:nvSpPr>
          <p:cNvPr id="3" name="ZoneTexte 2">
            <a:extLst>
              <a:ext uri="{FF2B5EF4-FFF2-40B4-BE49-F238E27FC236}">
                <a16:creationId xmlns:a16="http://schemas.microsoft.com/office/drawing/2014/main" id="{24308EEC-EC5E-42E6-9402-09F998A39277}"/>
              </a:ext>
            </a:extLst>
          </p:cNvPr>
          <p:cNvSpPr txBox="1"/>
          <p:nvPr/>
        </p:nvSpPr>
        <p:spPr>
          <a:xfrm>
            <a:off x="914399" y="2542903"/>
            <a:ext cx="10075818" cy="2862322"/>
          </a:xfrm>
          <a:prstGeom prst="rect">
            <a:avLst/>
          </a:prstGeom>
          <a:noFill/>
        </p:spPr>
        <p:txBody>
          <a:bodyPr wrap="square" rtlCol="0">
            <a:spAutoFit/>
          </a:bodyPr>
          <a:lstStyle/>
          <a:p>
            <a:pPr marL="285750" indent="-285750">
              <a:buFontTx/>
              <a:buChar char="-"/>
            </a:pPr>
            <a:r>
              <a:rPr lang="fr-FR" b="1" dirty="0">
                <a:solidFill>
                  <a:srgbClr val="FF0000"/>
                </a:solidFill>
              </a:rPr>
              <a:t>Reduction in the </a:t>
            </a:r>
            <a:r>
              <a:rPr lang="fr-FR" b="1" dirty="0" err="1">
                <a:solidFill>
                  <a:srgbClr val="FF0000"/>
                </a:solidFill>
              </a:rPr>
              <a:t>intensity</a:t>
            </a:r>
            <a:r>
              <a:rPr lang="fr-FR" b="1" dirty="0">
                <a:solidFill>
                  <a:srgbClr val="FF0000"/>
                </a:solidFill>
              </a:rPr>
              <a:t> of international </a:t>
            </a:r>
            <a:r>
              <a:rPr lang="fr-FR" b="1" dirty="0" err="1">
                <a:solidFill>
                  <a:srgbClr val="FF0000"/>
                </a:solidFill>
              </a:rPr>
              <a:t>competition</a:t>
            </a:r>
            <a:endParaRPr lang="fr-FR" b="1" dirty="0">
              <a:solidFill>
                <a:srgbClr val="FF0000"/>
              </a:solidFill>
            </a:endParaRPr>
          </a:p>
          <a:p>
            <a:pPr marL="285750" indent="-285750">
              <a:buFontTx/>
              <a:buChar char="-"/>
            </a:pPr>
            <a:endParaRPr lang="fr-FR" dirty="0"/>
          </a:p>
          <a:p>
            <a:pPr marL="285750" indent="-285750">
              <a:buFontTx/>
              <a:buChar char="-"/>
            </a:pPr>
            <a:r>
              <a:rPr lang="fr-FR" b="1" dirty="0">
                <a:solidFill>
                  <a:srgbClr val="FF0000"/>
                </a:solidFill>
              </a:rPr>
              <a:t>Need for more </a:t>
            </a:r>
            <a:r>
              <a:rPr lang="fr-FR" b="1" dirty="0" err="1">
                <a:solidFill>
                  <a:srgbClr val="FF0000"/>
                </a:solidFill>
              </a:rPr>
              <a:t>lively</a:t>
            </a:r>
            <a:r>
              <a:rPr lang="fr-FR" b="1" dirty="0">
                <a:solidFill>
                  <a:srgbClr val="FF0000"/>
                </a:solidFill>
              </a:rPr>
              <a:t> </a:t>
            </a:r>
            <a:r>
              <a:rPr lang="fr-FR" b="1" dirty="0" err="1">
                <a:solidFill>
                  <a:srgbClr val="FF0000"/>
                </a:solidFill>
              </a:rPr>
              <a:t>domestic</a:t>
            </a:r>
            <a:r>
              <a:rPr lang="fr-FR" b="1" dirty="0">
                <a:solidFill>
                  <a:srgbClr val="FF0000"/>
                </a:solidFill>
              </a:rPr>
              <a:t> </a:t>
            </a:r>
            <a:r>
              <a:rPr lang="fr-FR" b="1" dirty="0" err="1">
                <a:solidFill>
                  <a:srgbClr val="FF0000"/>
                </a:solidFill>
              </a:rPr>
              <a:t>competition</a:t>
            </a:r>
            <a:r>
              <a:rPr lang="fr-FR" b="1" dirty="0">
                <a:solidFill>
                  <a:srgbClr val="FF0000"/>
                </a:solidFill>
              </a:rPr>
              <a:t> </a:t>
            </a:r>
            <a:r>
              <a:rPr lang="fr-FR" b="1" dirty="0" err="1">
                <a:solidFill>
                  <a:srgbClr val="FF0000"/>
                </a:solidFill>
              </a:rPr>
              <a:t>law</a:t>
            </a:r>
            <a:r>
              <a:rPr lang="fr-FR" b="1" dirty="0">
                <a:solidFill>
                  <a:srgbClr val="FF0000"/>
                </a:solidFill>
              </a:rPr>
              <a:t> </a:t>
            </a:r>
            <a:r>
              <a:rPr lang="fr-FR" b="1" dirty="0" err="1">
                <a:solidFill>
                  <a:srgbClr val="FF0000"/>
                </a:solidFill>
              </a:rPr>
              <a:t>enforcement</a:t>
            </a:r>
            <a:r>
              <a:rPr lang="fr-FR" b="1" dirty="0">
                <a:solidFill>
                  <a:srgbClr val="FF0000"/>
                </a:solidFill>
              </a:rPr>
              <a:t> and </a:t>
            </a:r>
            <a:r>
              <a:rPr lang="fr-FR" b="1" dirty="0" err="1">
                <a:solidFill>
                  <a:srgbClr val="FF0000"/>
                </a:solidFill>
              </a:rPr>
              <a:t>policies</a:t>
            </a:r>
            <a:endParaRPr lang="fr-FR" b="1" dirty="0">
              <a:solidFill>
                <a:srgbClr val="FF0000"/>
              </a:solidFill>
            </a:endParaRPr>
          </a:p>
          <a:p>
            <a:pPr marL="285750" indent="-285750">
              <a:buFontTx/>
              <a:buChar char="-"/>
            </a:pPr>
            <a:endParaRPr lang="fr-FR" dirty="0"/>
          </a:p>
          <a:p>
            <a:pPr marL="285750" indent="-285750">
              <a:buFontTx/>
              <a:buChar char="-"/>
            </a:pPr>
            <a:r>
              <a:rPr lang="fr-FR" b="1" dirty="0" err="1">
                <a:solidFill>
                  <a:srgbClr val="FF0000"/>
                </a:solidFill>
              </a:rPr>
              <a:t>Competition</a:t>
            </a:r>
            <a:r>
              <a:rPr lang="fr-FR" b="1" dirty="0">
                <a:solidFill>
                  <a:srgbClr val="FF0000"/>
                </a:solidFill>
              </a:rPr>
              <a:t> </a:t>
            </a:r>
            <a:r>
              <a:rPr lang="fr-FR" b="1" dirty="0" err="1">
                <a:solidFill>
                  <a:srgbClr val="FF0000"/>
                </a:solidFill>
              </a:rPr>
              <a:t>between</a:t>
            </a:r>
            <a:r>
              <a:rPr lang="fr-FR" b="1" dirty="0">
                <a:solidFill>
                  <a:srgbClr val="FF0000"/>
                </a:solidFill>
              </a:rPr>
              <a:t> nations replaces </a:t>
            </a:r>
            <a:r>
              <a:rPr lang="fr-FR" b="1" dirty="0" err="1">
                <a:solidFill>
                  <a:srgbClr val="FF0000"/>
                </a:solidFill>
              </a:rPr>
              <a:t>cooperation</a:t>
            </a:r>
            <a:r>
              <a:rPr lang="fr-FR" b="1" dirty="0">
                <a:solidFill>
                  <a:srgbClr val="FF0000"/>
                </a:solidFill>
              </a:rPr>
              <a:t> for </a:t>
            </a:r>
            <a:r>
              <a:rPr lang="fr-FR" b="1" dirty="0" err="1">
                <a:solidFill>
                  <a:srgbClr val="FF0000"/>
                </a:solidFill>
              </a:rPr>
              <a:t>mutual</a:t>
            </a:r>
            <a:r>
              <a:rPr lang="fr-FR" b="1" dirty="0">
                <a:solidFill>
                  <a:srgbClr val="FF0000"/>
                </a:solidFill>
              </a:rPr>
              <a:t> gains </a:t>
            </a:r>
            <a:r>
              <a:rPr lang="fr-FR" dirty="0"/>
              <a:t>and </a:t>
            </a:r>
            <a:r>
              <a:rPr lang="fr-FR" dirty="0" err="1"/>
              <a:t>interferes</a:t>
            </a:r>
            <a:r>
              <a:rPr lang="fr-FR" dirty="0"/>
              <a:t> </a:t>
            </a:r>
            <a:r>
              <a:rPr lang="fr-FR" dirty="0" err="1"/>
              <a:t>with</a:t>
            </a:r>
            <a:r>
              <a:rPr lang="fr-FR" dirty="0"/>
              <a:t> </a:t>
            </a:r>
            <a:r>
              <a:rPr lang="fr-FR" dirty="0" err="1"/>
              <a:t>competition</a:t>
            </a:r>
            <a:r>
              <a:rPr lang="fr-FR" dirty="0"/>
              <a:t> </a:t>
            </a:r>
            <a:r>
              <a:rPr lang="fr-FR" dirty="0" err="1"/>
              <a:t>between</a:t>
            </a:r>
            <a:r>
              <a:rPr lang="fr-FR" dirty="0"/>
              <a:t> </a:t>
            </a:r>
            <a:r>
              <a:rPr lang="fr-FR" dirty="0" err="1"/>
              <a:t>firms</a:t>
            </a:r>
            <a:endParaRPr lang="fr-FR" dirty="0"/>
          </a:p>
          <a:p>
            <a:pPr marL="285750" indent="-285750">
              <a:buFontTx/>
              <a:buChar char="-"/>
            </a:pPr>
            <a:endParaRPr lang="fr-FR" dirty="0"/>
          </a:p>
          <a:p>
            <a:pPr marL="285750" indent="-285750">
              <a:buFontTx/>
              <a:buChar char="-"/>
            </a:pPr>
            <a:r>
              <a:rPr lang="fr-FR" b="1" dirty="0">
                <a:solidFill>
                  <a:srgbClr val="FF0000"/>
                </a:solidFill>
              </a:rPr>
              <a:t>New sources of </a:t>
            </a:r>
            <a:r>
              <a:rPr lang="fr-FR" b="1" dirty="0" err="1">
                <a:solidFill>
                  <a:srgbClr val="FF0000"/>
                </a:solidFill>
              </a:rPr>
              <a:t>concerns</a:t>
            </a:r>
            <a:r>
              <a:rPr lang="fr-FR" b="1" dirty="0">
                <a:solidFill>
                  <a:srgbClr val="FF0000"/>
                </a:solidFill>
              </a:rPr>
              <a:t> about the </a:t>
            </a:r>
            <a:r>
              <a:rPr lang="fr-FR" b="1" dirty="0" err="1">
                <a:solidFill>
                  <a:srgbClr val="FF0000"/>
                </a:solidFill>
              </a:rPr>
              <a:t>market</a:t>
            </a:r>
            <a:r>
              <a:rPr lang="fr-FR" b="1" dirty="0">
                <a:solidFill>
                  <a:srgbClr val="FF0000"/>
                </a:solidFill>
              </a:rPr>
              <a:t> </a:t>
            </a:r>
            <a:r>
              <a:rPr lang="fr-FR" b="1" dirty="0" err="1">
                <a:solidFill>
                  <a:srgbClr val="FF0000"/>
                </a:solidFill>
              </a:rPr>
              <a:t>economy</a:t>
            </a:r>
            <a:r>
              <a:rPr lang="fr-FR" dirty="0"/>
              <a:t>: </a:t>
            </a:r>
            <a:r>
              <a:rPr lang="fr-FR" dirty="0" err="1"/>
              <a:t>sustainability</a:t>
            </a:r>
            <a:r>
              <a:rPr lang="fr-FR" dirty="0"/>
              <a:t>, </a:t>
            </a:r>
            <a:r>
              <a:rPr lang="fr-FR" dirty="0" err="1"/>
              <a:t>strategic</a:t>
            </a:r>
            <a:r>
              <a:rPr lang="fr-FR" dirty="0"/>
              <a:t> </a:t>
            </a:r>
            <a:r>
              <a:rPr lang="fr-FR" dirty="0" err="1"/>
              <a:t>independence</a:t>
            </a:r>
            <a:r>
              <a:rPr lang="fr-FR" dirty="0"/>
              <a:t>, </a:t>
            </a:r>
            <a:r>
              <a:rPr lang="fr-FR" dirty="0" err="1"/>
              <a:t>resilience</a:t>
            </a:r>
            <a:endParaRPr lang="fr-FR" dirty="0"/>
          </a:p>
          <a:p>
            <a:endParaRPr lang="fr-FR" dirty="0"/>
          </a:p>
          <a:p>
            <a:r>
              <a:rPr lang="fr-FR" b="1" dirty="0">
                <a:solidFill>
                  <a:srgbClr val="FF0000"/>
                </a:solidFill>
              </a:rPr>
              <a:t>-   </a:t>
            </a:r>
            <a:r>
              <a:rPr lang="fr-FR" b="1" dirty="0" err="1">
                <a:solidFill>
                  <a:srgbClr val="FF0000"/>
                </a:solidFill>
              </a:rPr>
              <a:t>Lower</a:t>
            </a:r>
            <a:r>
              <a:rPr lang="fr-FR" b="1" dirty="0">
                <a:solidFill>
                  <a:srgbClr val="FF0000"/>
                </a:solidFill>
              </a:rPr>
              <a:t> support for the </a:t>
            </a:r>
            <a:r>
              <a:rPr lang="fr-FR" b="1" dirty="0" err="1">
                <a:solidFill>
                  <a:srgbClr val="FF0000"/>
                </a:solidFill>
              </a:rPr>
              <a:t>independence</a:t>
            </a:r>
            <a:r>
              <a:rPr lang="fr-FR" b="1" dirty="0">
                <a:solidFill>
                  <a:srgbClr val="FF0000"/>
                </a:solidFill>
              </a:rPr>
              <a:t> </a:t>
            </a:r>
            <a:r>
              <a:rPr lang="fr-FR" b="1" dirty="0" err="1">
                <a:solidFill>
                  <a:srgbClr val="FF0000"/>
                </a:solidFill>
              </a:rPr>
              <a:t>competition</a:t>
            </a:r>
            <a:r>
              <a:rPr lang="fr-FR" b="1" dirty="0">
                <a:solidFill>
                  <a:srgbClr val="FF0000"/>
                </a:solidFill>
              </a:rPr>
              <a:t> </a:t>
            </a:r>
            <a:r>
              <a:rPr lang="fr-FR" b="1" dirty="0" err="1">
                <a:solidFill>
                  <a:srgbClr val="FF0000"/>
                </a:solidFill>
              </a:rPr>
              <a:t>authorities</a:t>
            </a:r>
            <a:endParaRPr lang="fr-FR" b="1" dirty="0">
              <a:solidFill>
                <a:srgbClr val="FF0000"/>
              </a:solidFill>
            </a:endParaRPr>
          </a:p>
        </p:txBody>
      </p:sp>
      <p:sp>
        <p:nvSpPr>
          <p:cNvPr id="4" name="Espace réservé du numéro de diapositive 3">
            <a:extLst>
              <a:ext uri="{FF2B5EF4-FFF2-40B4-BE49-F238E27FC236}">
                <a16:creationId xmlns:a16="http://schemas.microsoft.com/office/drawing/2014/main" id="{E29C2A41-CCD2-45F6-8457-1851AA145B00}"/>
              </a:ext>
            </a:extLst>
          </p:cNvPr>
          <p:cNvSpPr>
            <a:spLocks noGrp="1"/>
          </p:cNvSpPr>
          <p:nvPr>
            <p:ph type="sldNum" sz="quarter" idx="12"/>
          </p:nvPr>
        </p:nvSpPr>
        <p:spPr/>
        <p:txBody>
          <a:bodyPr/>
          <a:lstStyle/>
          <a:p>
            <a:fld id="{4588B825-6EA1-4615-A248-015C011E9CD5}" type="slidenum">
              <a:rPr lang="fr-FR" smtClean="0"/>
              <a:t>7</a:t>
            </a:fld>
            <a:endParaRPr lang="fr-FR"/>
          </a:p>
        </p:txBody>
      </p:sp>
    </p:spTree>
    <p:extLst>
      <p:ext uri="{BB962C8B-B14F-4D97-AF65-F5344CB8AC3E}">
        <p14:creationId xmlns:p14="http://schemas.microsoft.com/office/powerpoint/2010/main" val="12896173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a:xfrm>
            <a:off x="535577" y="2335054"/>
            <a:ext cx="9446623" cy="994172"/>
          </a:xfrm>
        </p:spPr>
        <p:txBody>
          <a:bodyPr>
            <a:normAutofit/>
          </a:bodyPr>
          <a:lstStyle/>
          <a:p>
            <a:pPr algn="ctr"/>
            <a:r>
              <a:rPr lang="fr-FR" sz="3600" b="1" dirty="0">
                <a:solidFill>
                  <a:srgbClr val="FF0000"/>
                </a:solidFill>
                <a:latin typeface="Arial" panose="020B0604020202020204" pitchFamily="34" charset="0"/>
                <a:cs typeface="Arial" panose="020B0604020202020204" pitchFamily="34" charset="0"/>
              </a:rPr>
              <a:t>2) The Emergence of the Digital </a:t>
            </a:r>
            <a:r>
              <a:rPr lang="fr-FR" sz="3600" b="1" dirty="0" err="1">
                <a:solidFill>
                  <a:srgbClr val="FF0000"/>
                </a:solidFill>
                <a:latin typeface="Arial" panose="020B0604020202020204" pitchFamily="34" charset="0"/>
                <a:cs typeface="Arial" panose="020B0604020202020204" pitchFamily="34" charset="0"/>
              </a:rPr>
              <a:t>Sector</a:t>
            </a:r>
            <a:endParaRPr lang="fr-FR" sz="3600" b="1" dirty="0">
              <a:solidFill>
                <a:srgbClr val="FF0000"/>
              </a:solidFill>
              <a:latin typeface="Arial" panose="020B0604020202020204" pitchFamily="34" charset="0"/>
              <a:cs typeface="Arial" panose="020B0604020202020204" pitchFamily="34" charset="0"/>
            </a:endParaRPr>
          </a:p>
        </p:txBody>
      </p:sp>
      <p:sp>
        <p:nvSpPr>
          <p:cNvPr id="4" name="Espace réservé du numéro de diapositive 3"/>
          <p:cNvSpPr>
            <a:spLocks noGrp="1"/>
          </p:cNvSpPr>
          <p:nvPr>
            <p:ph type="sldNum" sz="quarter" idx="12"/>
          </p:nvPr>
        </p:nvSpPr>
        <p:spPr/>
        <p:txBody>
          <a:bodyPr/>
          <a:lstStyle/>
          <a:p>
            <a:fld id="{D6654FBA-9DC4-4207-8B13-04594D86B6C6}" type="slidenum">
              <a:rPr lang="fr-FR" smtClean="0"/>
              <a:t>8</a:t>
            </a:fld>
            <a:endParaRPr lang="fr-FR"/>
          </a:p>
        </p:txBody>
      </p:sp>
    </p:spTree>
    <p:extLst>
      <p:ext uri="{BB962C8B-B14F-4D97-AF65-F5344CB8AC3E}">
        <p14:creationId xmlns:p14="http://schemas.microsoft.com/office/powerpoint/2010/main" val="19781651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E323514-2997-469F-BAE6-BCCF00230F75}"/>
              </a:ext>
            </a:extLst>
          </p:cNvPr>
          <p:cNvSpPr>
            <a:spLocks noGrp="1"/>
          </p:cNvSpPr>
          <p:nvPr>
            <p:ph type="title"/>
          </p:nvPr>
        </p:nvSpPr>
        <p:spPr>
          <a:xfrm>
            <a:off x="267749" y="0"/>
            <a:ext cx="11353800" cy="1325563"/>
          </a:xfrm>
        </p:spPr>
        <p:txBody>
          <a:bodyPr>
            <a:normAutofit/>
          </a:bodyPr>
          <a:lstStyle/>
          <a:p>
            <a:pPr algn="ctr"/>
            <a:r>
              <a:rPr lang="fr-FR" sz="3200" b="1" dirty="0">
                <a:solidFill>
                  <a:srgbClr val="C00000"/>
                </a:solidFill>
                <a:latin typeface="Arial" panose="020B0604020202020204" pitchFamily="34" charset="0"/>
                <a:cs typeface="Arial" panose="020B0604020202020204" pitchFamily="34" charset="0"/>
              </a:rPr>
              <a:t>A Few </a:t>
            </a:r>
            <a:r>
              <a:rPr lang="fr-FR" sz="3200" b="1" dirty="0" err="1">
                <a:solidFill>
                  <a:srgbClr val="C00000"/>
                </a:solidFill>
                <a:latin typeface="Arial" panose="020B0604020202020204" pitchFamily="34" charset="0"/>
                <a:cs typeface="Arial" panose="020B0604020202020204" pitchFamily="34" charset="0"/>
              </a:rPr>
              <a:t>Characteristics</a:t>
            </a:r>
            <a:r>
              <a:rPr lang="fr-FR" sz="3200" b="1" dirty="0">
                <a:solidFill>
                  <a:srgbClr val="C00000"/>
                </a:solidFill>
                <a:latin typeface="Arial" panose="020B0604020202020204" pitchFamily="34" charset="0"/>
                <a:cs typeface="Arial" panose="020B0604020202020204" pitchFamily="34" charset="0"/>
              </a:rPr>
              <a:t> of </a:t>
            </a:r>
            <a:r>
              <a:rPr lang="fr-FR" sz="3200" b="1" dirty="0" err="1">
                <a:solidFill>
                  <a:srgbClr val="C00000"/>
                </a:solidFill>
                <a:latin typeface="Arial" panose="020B0604020202020204" pitchFamily="34" charset="0"/>
                <a:cs typeface="Arial" panose="020B0604020202020204" pitchFamily="34" charset="0"/>
              </a:rPr>
              <a:t>Competition</a:t>
            </a:r>
            <a:r>
              <a:rPr lang="fr-FR" sz="3200" b="1" dirty="0">
                <a:solidFill>
                  <a:srgbClr val="C00000"/>
                </a:solidFill>
                <a:latin typeface="Arial" panose="020B0604020202020204" pitchFamily="34" charset="0"/>
                <a:cs typeface="Arial" panose="020B0604020202020204" pitchFamily="34" charset="0"/>
              </a:rPr>
              <a:t> in the Digital </a:t>
            </a:r>
            <a:r>
              <a:rPr lang="fr-FR" sz="3200" b="1" dirty="0" err="1">
                <a:solidFill>
                  <a:srgbClr val="C00000"/>
                </a:solidFill>
                <a:latin typeface="Arial" panose="020B0604020202020204" pitchFamily="34" charset="0"/>
                <a:cs typeface="Arial" panose="020B0604020202020204" pitchFamily="34" charset="0"/>
              </a:rPr>
              <a:t>Sector</a:t>
            </a:r>
            <a:endParaRPr lang="fr-FR" sz="3200" b="1" dirty="0">
              <a:solidFill>
                <a:srgbClr val="C00000"/>
              </a:solidFill>
              <a:latin typeface="Arial" panose="020B0604020202020204" pitchFamily="34" charset="0"/>
              <a:cs typeface="Arial" panose="020B0604020202020204" pitchFamily="34" charset="0"/>
            </a:endParaRPr>
          </a:p>
        </p:txBody>
      </p:sp>
      <p:sp>
        <p:nvSpPr>
          <p:cNvPr id="4" name="ZoneTexte 3">
            <a:extLst>
              <a:ext uri="{FF2B5EF4-FFF2-40B4-BE49-F238E27FC236}">
                <a16:creationId xmlns:a16="http://schemas.microsoft.com/office/drawing/2014/main" id="{1BAB0DBD-8E75-40FD-8702-530A1BD895F3}"/>
              </a:ext>
            </a:extLst>
          </p:cNvPr>
          <p:cNvSpPr txBox="1"/>
          <p:nvPr/>
        </p:nvSpPr>
        <p:spPr>
          <a:xfrm>
            <a:off x="838200" y="1514520"/>
            <a:ext cx="11051177" cy="5909310"/>
          </a:xfrm>
          <a:prstGeom prst="rect">
            <a:avLst/>
          </a:prstGeom>
          <a:noFill/>
        </p:spPr>
        <p:txBody>
          <a:bodyPr wrap="square" rtlCol="0">
            <a:spAutoFit/>
          </a:bodyPr>
          <a:lstStyle/>
          <a:p>
            <a:r>
              <a:rPr lang="fr-FR" dirty="0"/>
              <a:t>A </a:t>
            </a:r>
            <a:r>
              <a:rPr lang="fr-FR" dirty="0" err="1"/>
              <a:t>Number</a:t>
            </a:r>
            <a:r>
              <a:rPr lang="fr-FR" dirty="0"/>
              <a:t> of</a:t>
            </a:r>
            <a:r>
              <a:rPr lang="fr-FR" b="1" dirty="0">
                <a:solidFill>
                  <a:srgbClr val="0070C0"/>
                </a:solidFill>
              </a:rPr>
              <a:t> important </a:t>
            </a:r>
            <a:r>
              <a:rPr lang="fr-FR" b="1" dirty="0" err="1">
                <a:solidFill>
                  <a:srgbClr val="0070C0"/>
                </a:solidFill>
              </a:rPr>
              <a:t>differences</a:t>
            </a:r>
            <a:r>
              <a:rPr lang="fr-FR" b="1" dirty="0">
                <a:solidFill>
                  <a:srgbClr val="0070C0"/>
                </a:solidFill>
              </a:rPr>
              <a:t> </a:t>
            </a:r>
            <a:r>
              <a:rPr lang="fr-FR" b="1" dirty="0" err="1">
                <a:solidFill>
                  <a:srgbClr val="0070C0"/>
                </a:solidFill>
              </a:rPr>
              <a:t>between</a:t>
            </a:r>
            <a:r>
              <a:rPr lang="fr-FR" b="1" dirty="0">
                <a:solidFill>
                  <a:srgbClr val="0070C0"/>
                </a:solidFill>
              </a:rPr>
              <a:t> </a:t>
            </a:r>
            <a:r>
              <a:rPr lang="fr-FR" b="1" dirty="0" err="1">
                <a:solidFill>
                  <a:srgbClr val="0070C0"/>
                </a:solidFill>
              </a:rPr>
              <a:t>competition</a:t>
            </a:r>
            <a:r>
              <a:rPr lang="fr-FR" b="1" dirty="0">
                <a:solidFill>
                  <a:srgbClr val="0070C0"/>
                </a:solidFill>
              </a:rPr>
              <a:t> in the digital </a:t>
            </a:r>
            <a:r>
              <a:rPr lang="fr-FR" b="1" dirty="0" err="1">
                <a:solidFill>
                  <a:srgbClr val="0070C0"/>
                </a:solidFill>
              </a:rPr>
              <a:t>sector</a:t>
            </a:r>
            <a:r>
              <a:rPr lang="fr-FR" b="1" dirty="0">
                <a:solidFill>
                  <a:srgbClr val="0070C0"/>
                </a:solidFill>
              </a:rPr>
              <a:t> and </a:t>
            </a:r>
            <a:r>
              <a:rPr lang="fr-FR" b="1" dirty="0" err="1">
                <a:solidFill>
                  <a:srgbClr val="0070C0"/>
                </a:solidFill>
              </a:rPr>
              <a:t>competition</a:t>
            </a:r>
            <a:r>
              <a:rPr lang="fr-FR" b="1" dirty="0">
                <a:solidFill>
                  <a:srgbClr val="0070C0"/>
                </a:solidFill>
              </a:rPr>
              <a:t> in (</a:t>
            </a:r>
            <a:r>
              <a:rPr lang="fr-FR" b="1" dirty="0" err="1">
                <a:solidFill>
                  <a:srgbClr val="0070C0"/>
                </a:solidFill>
              </a:rPr>
              <a:t>most</a:t>
            </a:r>
            <a:r>
              <a:rPr lang="fr-FR" b="1" dirty="0">
                <a:solidFill>
                  <a:srgbClr val="0070C0"/>
                </a:solidFill>
              </a:rPr>
              <a:t>) non-digital </a:t>
            </a:r>
            <a:r>
              <a:rPr lang="fr-FR" b="1" dirty="0" err="1">
                <a:solidFill>
                  <a:srgbClr val="0070C0"/>
                </a:solidFill>
              </a:rPr>
              <a:t>sectors</a:t>
            </a:r>
            <a:endParaRPr lang="fr-FR" b="1" dirty="0">
              <a:solidFill>
                <a:srgbClr val="0070C0"/>
              </a:solidFill>
            </a:endParaRPr>
          </a:p>
          <a:p>
            <a:endParaRPr lang="fr-FR" dirty="0"/>
          </a:p>
          <a:p>
            <a:pPr marL="342900" indent="-342900">
              <a:buAutoNum type="arabicParenR"/>
            </a:pPr>
            <a:r>
              <a:rPr lang="fr-FR" dirty="0" err="1"/>
              <a:t>Competition</a:t>
            </a:r>
            <a:r>
              <a:rPr lang="fr-FR" dirty="0"/>
              <a:t> </a:t>
            </a:r>
            <a:r>
              <a:rPr lang="fr-FR" dirty="0" err="1"/>
              <a:t>through</a:t>
            </a:r>
            <a:r>
              <a:rPr lang="fr-FR" dirty="0"/>
              <a:t> </a:t>
            </a:r>
            <a:r>
              <a:rPr lang="fr-FR" b="1" dirty="0">
                <a:solidFill>
                  <a:srgbClr val="FF0000"/>
                </a:solidFill>
              </a:rPr>
              <a:t>innovation</a:t>
            </a:r>
            <a:r>
              <a:rPr lang="fr-FR" dirty="0"/>
              <a:t> </a:t>
            </a:r>
            <a:r>
              <a:rPr lang="fr-FR" dirty="0" err="1"/>
              <a:t>rather</a:t>
            </a:r>
            <a:r>
              <a:rPr lang="fr-FR" dirty="0"/>
              <a:t> </a:t>
            </a:r>
            <a:r>
              <a:rPr lang="fr-FR" dirty="0" err="1"/>
              <a:t>than</a:t>
            </a:r>
            <a:r>
              <a:rPr lang="fr-FR" dirty="0"/>
              <a:t> </a:t>
            </a:r>
            <a:r>
              <a:rPr lang="fr-FR" dirty="0" err="1"/>
              <a:t>competition</a:t>
            </a:r>
            <a:r>
              <a:rPr lang="fr-FR" dirty="0"/>
              <a:t> on </a:t>
            </a:r>
            <a:r>
              <a:rPr lang="fr-FR" dirty="0" err="1"/>
              <a:t>price</a:t>
            </a:r>
            <a:endParaRPr lang="fr-FR" dirty="0"/>
          </a:p>
          <a:p>
            <a:pPr marL="342900" indent="-342900">
              <a:buAutoNum type="arabicParenR"/>
            </a:pPr>
            <a:endParaRPr lang="fr-FR" dirty="0"/>
          </a:p>
          <a:p>
            <a:pPr marL="342900" indent="-342900">
              <a:buAutoNum type="arabicParenR"/>
            </a:pPr>
            <a:r>
              <a:rPr lang="fr-FR" dirty="0" err="1"/>
              <a:t>Competition</a:t>
            </a:r>
            <a:r>
              <a:rPr lang="fr-FR" dirty="0"/>
              <a:t> in the digital </a:t>
            </a:r>
            <a:r>
              <a:rPr lang="fr-FR" dirty="0" err="1"/>
              <a:t>sector</a:t>
            </a:r>
            <a:r>
              <a:rPr lang="fr-FR" dirty="0"/>
              <a:t> </a:t>
            </a:r>
            <a:r>
              <a:rPr lang="fr-FR" dirty="0" err="1"/>
              <a:t>is</a:t>
            </a:r>
            <a:r>
              <a:rPr lang="fr-FR" dirty="0"/>
              <a:t> a </a:t>
            </a:r>
            <a:r>
              <a:rPr lang="fr-FR" dirty="0" err="1"/>
              <a:t>competition</a:t>
            </a:r>
            <a:r>
              <a:rPr lang="fr-FR" dirty="0"/>
              <a:t> (on innovation) </a:t>
            </a:r>
            <a:r>
              <a:rPr lang="fr-FR" dirty="0" err="1"/>
              <a:t>between</a:t>
            </a:r>
            <a:r>
              <a:rPr lang="fr-FR" dirty="0"/>
              <a:t> </a:t>
            </a:r>
            <a:r>
              <a:rPr lang="fr-FR" b="1" dirty="0">
                <a:solidFill>
                  <a:srgbClr val="FF0000"/>
                </a:solidFill>
              </a:rPr>
              <a:t>platforms </a:t>
            </a:r>
            <a:r>
              <a:rPr lang="fr-FR" b="1" dirty="0" err="1">
                <a:solidFill>
                  <a:srgbClr val="FF0000"/>
                </a:solidFill>
              </a:rPr>
              <a:t>providing</a:t>
            </a:r>
            <a:r>
              <a:rPr lang="fr-FR" b="1" dirty="0">
                <a:solidFill>
                  <a:srgbClr val="FF0000"/>
                </a:solidFill>
              </a:rPr>
              <a:t>  </a:t>
            </a:r>
            <a:r>
              <a:rPr lang="fr-FR" b="1" dirty="0" err="1">
                <a:solidFill>
                  <a:srgbClr val="FF0000"/>
                </a:solidFill>
              </a:rPr>
              <a:t>differentiated</a:t>
            </a:r>
            <a:r>
              <a:rPr lang="fr-FR" b="1" dirty="0">
                <a:solidFill>
                  <a:srgbClr val="FF0000"/>
                </a:solidFill>
              </a:rPr>
              <a:t> baskets of </a:t>
            </a:r>
            <a:r>
              <a:rPr lang="fr-FR" b="1" dirty="0" err="1">
                <a:solidFill>
                  <a:srgbClr val="FF0000"/>
                </a:solidFill>
              </a:rPr>
              <a:t>complementary</a:t>
            </a:r>
            <a:r>
              <a:rPr lang="fr-FR" b="1" dirty="0">
                <a:solidFill>
                  <a:srgbClr val="FF0000"/>
                </a:solidFill>
              </a:rPr>
              <a:t> services </a:t>
            </a:r>
            <a:r>
              <a:rPr lang="fr-FR" b="1" dirty="0" err="1">
                <a:solidFill>
                  <a:srgbClr val="FF0000"/>
                </a:solidFill>
              </a:rPr>
              <a:t>rather</a:t>
            </a:r>
            <a:r>
              <a:rPr lang="fr-FR" b="1" dirty="0">
                <a:solidFill>
                  <a:srgbClr val="FF0000"/>
                </a:solidFill>
              </a:rPr>
              <a:t> </a:t>
            </a:r>
            <a:r>
              <a:rPr lang="fr-FR" b="1" dirty="0" err="1">
                <a:solidFill>
                  <a:srgbClr val="FF0000"/>
                </a:solidFill>
              </a:rPr>
              <a:t>than</a:t>
            </a:r>
            <a:r>
              <a:rPr lang="fr-FR" b="1" dirty="0">
                <a:solidFill>
                  <a:srgbClr val="FF0000"/>
                </a:solidFill>
              </a:rPr>
              <a:t> a </a:t>
            </a:r>
            <a:r>
              <a:rPr lang="fr-FR" b="1" dirty="0" err="1">
                <a:solidFill>
                  <a:srgbClr val="FF0000"/>
                </a:solidFill>
              </a:rPr>
              <a:t>price</a:t>
            </a:r>
            <a:r>
              <a:rPr lang="fr-FR" b="1" dirty="0">
                <a:solidFill>
                  <a:srgbClr val="FF0000"/>
                </a:solidFill>
              </a:rPr>
              <a:t> </a:t>
            </a:r>
            <a:r>
              <a:rPr lang="fr-FR" b="1" dirty="0" err="1">
                <a:solidFill>
                  <a:srgbClr val="FF0000"/>
                </a:solidFill>
              </a:rPr>
              <a:t>competition</a:t>
            </a:r>
            <a:r>
              <a:rPr lang="fr-FR" b="1" dirty="0">
                <a:solidFill>
                  <a:srgbClr val="FF0000"/>
                </a:solidFill>
              </a:rPr>
              <a:t> </a:t>
            </a:r>
            <a:r>
              <a:rPr lang="fr-FR" b="1" dirty="0" err="1">
                <a:solidFill>
                  <a:srgbClr val="FF0000"/>
                </a:solidFill>
              </a:rPr>
              <a:t>between</a:t>
            </a:r>
            <a:r>
              <a:rPr lang="fr-FR" b="1" dirty="0">
                <a:solidFill>
                  <a:srgbClr val="FF0000"/>
                </a:solidFill>
              </a:rPr>
              <a:t> pipe-line </a:t>
            </a:r>
            <a:r>
              <a:rPr lang="fr-FR" b="1" dirty="0" err="1">
                <a:solidFill>
                  <a:srgbClr val="FF0000"/>
                </a:solidFill>
              </a:rPr>
              <a:t>firms</a:t>
            </a:r>
            <a:r>
              <a:rPr lang="fr-FR" b="1" dirty="0">
                <a:solidFill>
                  <a:srgbClr val="FF0000"/>
                </a:solidFill>
              </a:rPr>
              <a:t>  </a:t>
            </a:r>
            <a:r>
              <a:rPr lang="fr-FR" b="1" dirty="0" err="1">
                <a:solidFill>
                  <a:srgbClr val="FF0000"/>
                </a:solidFill>
              </a:rPr>
              <a:t>providing</a:t>
            </a:r>
            <a:r>
              <a:rPr lang="fr-FR" b="1" dirty="0">
                <a:solidFill>
                  <a:srgbClr val="FF0000"/>
                </a:solidFill>
              </a:rPr>
              <a:t>  </a:t>
            </a:r>
            <a:r>
              <a:rPr lang="fr-FR" b="1" dirty="0" err="1">
                <a:solidFill>
                  <a:srgbClr val="FF0000"/>
                </a:solidFill>
              </a:rPr>
              <a:t>similar</a:t>
            </a:r>
            <a:r>
              <a:rPr lang="fr-FR" b="1" dirty="0">
                <a:solidFill>
                  <a:srgbClr val="FF0000"/>
                </a:solidFill>
              </a:rPr>
              <a:t> </a:t>
            </a:r>
            <a:r>
              <a:rPr lang="fr-FR" b="1" dirty="0" err="1">
                <a:solidFill>
                  <a:srgbClr val="FF0000"/>
                </a:solidFill>
              </a:rPr>
              <a:t>products</a:t>
            </a:r>
            <a:r>
              <a:rPr lang="fr-FR" b="1" dirty="0">
                <a:solidFill>
                  <a:srgbClr val="FF0000"/>
                </a:solidFill>
              </a:rPr>
              <a:t> </a:t>
            </a:r>
          </a:p>
          <a:p>
            <a:pPr marL="342900" indent="-342900">
              <a:buAutoNum type="arabicParenR"/>
            </a:pPr>
            <a:endParaRPr lang="fr-FR" b="1" dirty="0">
              <a:solidFill>
                <a:srgbClr val="FF0000"/>
              </a:solidFill>
            </a:endParaRPr>
          </a:p>
          <a:p>
            <a:pPr marL="342900" indent="-342900">
              <a:buFontTx/>
              <a:buAutoNum type="arabicParenR"/>
            </a:pPr>
            <a:r>
              <a:rPr lang="fr-FR" dirty="0" err="1"/>
              <a:t>Because</a:t>
            </a:r>
            <a:r>
              <a:rPr lang="fr-FR" dirty="0"/>
              <a:t> of</a:t>
            </a:r>
            <a:r>
              <a:rPr lang="fr-FR" b="1" dirty="0">
                <a:solidFill>
                  <a:srgbClr val="FF0000"/>
                </a:solidFill>
              </a:rPr>
              <a:t> </a:t>
            </a:r>
            <a:r>
              <a:rPr lang="fr-FR" b="1" dirty="0" err="1">
                <a:solidFill>
                  <a:srgbClr val="FF0000"/>
                </a:solidFill>
              </a:rPr>
              <a:t>strong</a:t>
            </a:r>
            <a:r>
              <a:rPr lang="fr-FR" b="1" dirty="0">
                <a:solidFill>
                  <a:srgbClr val="FF0000"/>
                </a:solidFill>
              </a:rPr>
              <a:t> single </a:t>
            </a:r>
            <a:r>
              <a:rPr lang="fr-FR" b="1" dirty="0" err="1">
                <a:solidFill>
                  <a:srgbClr val="FF0000"/>
                </a:solidFill>
              </a:rPr>
              <a:t>side</a:t>
            </a:r>
            <a:r>
              <a:rPr lang="fr-FR" b="1" dirty="0">
                <a:solidFill>
                  <a:srgbClr val="FF0000"/>
                </a:solidFill>
              </a:rPr>
              <a:t> and cross </a:t>
            </a:r>
            <a:r>
              <a:rPr lang="fr-FR" b="1" dirty="0" err="1">
                <a:solidFill>
                  <a:srgbClr val="FF0000"/>
                </a:solidFill>
              </a:rPr>
              <a:t>side</a:t>
            </a:r>
            <a:r>
              <a:rPr lang="fr-FR" b="1" dirty="0">
                <a:solidFill>
                  <a:srgbClr val="FF0000"/>
                </a:solidFill>
              </a:rPr>
              <a:t> network </a:t>
            </a:r>
            <a:r>
              <a:rPr lang="fr-FR" b="1" dirty="0" err="1">
                <a:solidFill>
                  <a:srgbClr val="FF0000"/>
                </a:solidFill>
              </a:rPr>
              <a:t>effects</a:t>
            </a:r>
            <a:r>
              <a:rPr lang="fr-FR" b="1" dirty="0">
                <a:solidFill>
                  <a:srgbClr val="FF0000"/>
                </a:solidFill>
              </a:rPr>
              <a:t> </a:t>
            </a:r>
            <a:r>
              <a:rPr lang="fr-FR" dirty="0" err="1"/>
              <a:t>quality</a:t>
            </a:r>
            <a:r>
              <a:rPr lang="fr-FR" dirty="0"/>
              <a:t> of the </a:t>
            </a:r>
            <a:r>
              <a:rPr lang="fr-FR" dirty="0" err="1"/>
              <a:t>offering</a:t>
            </a:r>
            <a:r>
              <a:rPr lang="fr-FR" dirty="0"/>
              <a:t> of a platform </a:t>
            </a:r>
            <a:r>
              <a:rPr lang="fr-FR" dirty="0" err="1"/>
              <a:t>may</a:t>
            </a:r>
            <a:r>
              <a:rPr lang="fr-FR" dirty="0"/>
              <a:t> </a:t>
            </a:r>
            <a:r>
              <a:rPr lang="fr-FR" dirty="0" err="1"/>
              <a:t>increase</a:t>
            </a:r>
            <a:r>
              <a:rPr lang="fr-FR" dirty="0"/>
              <a:t> </a:t>
            </a:r>
            <a:r>
              <a:rPr lang="fr-FR" dirty="0" err="1"/>
              <a:t>with</a:t>
            </a:r>
            <a:r>
              <a:rPr lang="fr-FR" dirty="0"/>
              <a:t> </a:t>
            </a:r>
            <a:r>
              <a:rPr lang="fr-FR" dirty="0" err="1"/>
              <a:t>its</a:t>
            </a:r>
            <a:r>
              <a:rPr lang="fr-FR" dirty="0"/>
              <a:t> size and lead to </a:t>
            </a:r>
            <a:r>
              <a:rPr lang="fr-FR" dirty="0" err="1"/>
              <a:t>tipping</a:t>
            </a:r>
            <a:endParaRPr lang="fr-FR" dirty="0"/>
          </a:p>
          <a:p>
            <a:pPr marL="342900" indent="-342900">
              <a:buFontTx/>
              <a:buAutoNum type="arabicParenR"/>
            </a:pPr>
            <a:endParaRPr lang="fr-FR" b="1" dirty="0">
              <a:solidFill>
                <a:srgbClr val="FF0000"/>
              </a:solidFill>
            </a:endParaRPr>
          </a:p>
          <a:p>
            <a:pPr marL="342900" indent="-342900">
              <a:buAutoNum type="arabicParenR"/>
            </a:pPr>
            <a:r>
              <a:rPr lang="fr-FR" b="1" dirty="0" err="1">
                <a:solidFill>
                  <a:srgbClr val="FF0000"/>
                </a:solidFill>
              </a:rPr>
              <a:t>Competing</a:t>
            </a:r>
            <a:r>
              <a:rPr lang="fr-FR" b="1" dirty="0">
                <a:solidFill>
                  <a:srgbClr val="FF0000"/>
                </a:solidFill>
              </a:rPr>
              <a:t> platforms can have </a:t>
            </a:r>
            <a:r>
              <a:rPr lang="fr-FR" b="1" dirty="0" err="1">
                <a:solidFill>
                  <a:srgbClr val="FF0000"/>
                </a:solidFill>
              </a:rPr>
              <a:t>different</a:t>
            </a:r>
            <a:r>
              <a:rPr lang="fr-FR" b="1" dirty="0">
                <a:solidFill>
                  <a:srgbClr val="FF0000"/>
                </a:solidFill>
              </a:rPr>
              <a:t> business </a:t>
            </a:r>
            <a:r>
              <a:rPr lang="fr-FR" b="1" dirty="0" err="1">
                <a:solidFill>
                  <a:srgbClr val="FF0000"/>
                </a:solidFill>
              </a:rPr>
              <a:t>models</a:t>
            </a:r>
            <a:r>
              <a:rPr lang="fr-FR" b="1" dirty="0">
                <a:solidFill>
                  <a:srgbClr val="FF0000"/>
                </a:solidFill>
              </a:rPr>
              <a:t> </a:t>
            </a:r>
            <a:r>
              <a:rPr lang="fr-FR" dirty="0"/>
              <a:t>and can change </a:t>
            </a:r>
            <a:r>
              <a:rPr lang="fr-FR" dirty="0" err="1"/>
              <a:t>their</a:t>
            </a:r>
            <a:r>
              <a:rPr lang="fr-FR" dirty="0"/>
              <a:t> business model ( </a:t>
            </a:r>
            <a:r>
              <a:rPr lang="fr-FR" dirty="0" err="1"/>
              <a:t>because</a:t>
            </a:r>
            <a:r>
              <a:rPr lang="fr-FR" dirty="0"/>
              <a:t> </a:t>
            </a:r>
            <a:r>
              <a:rPr lang="fr-FR" dirty="0" err="1"/>
              <a:t>they</a:t>
            </a:r>
            <a:r>
              <a:rPr lang="fr-FR" dirty="0"/>
              <a:t> </a:t>
            </a:r>
            <a:r>
              <a:rPr lang="fr-FR" dirty="0" err="1"/>
              <a:t>intervene</a:t>
            </a:r>
            <a:r>
              <a:rPr lang="fr-FR" dirty="0"/>
              <a:t> on multi-</a:t>
            </a:r>
            <a:r>
              <a:rPr lang="fr-FR" dirty="0" err="1"/>
              <a:t>sided</a:t>
            </a:r>
            <a:r>
              <a:rPr lang="fr-FR" dirty="0"/>
              <a:t> </a:t>
            </a:r>
            <a:r>
              <a:rPr lang="fr-FR" dirty="0" err="1"/>
              <a:t>markets</a:t>
            </a:r>
            <a:r>
              <a:rPr lang="fr-FR" dirty="0"/>
              <a:t>)</a:t>
            </a:r>
          </a:p>
          <a:p>
            <a:pPr marL="342900" indent="-342900">
              <a:buAutoNum type="arabicParenR"/>
            </a:pPr>
            <a:endParaRPr lang="fr-FR" b="1" dirty="0">
              <a:solidFill>
                <a:srgbClr val="FF0000"/>
              </a:solidFill>
            </a:endParaRPr>
          </a:p>
          <a:p>
            <a:pPr marL="342900" indent="-342900">
              <a:buAutoNum type="arabicParenR"/>
            </a:pPr>
            <a:r>
              <a:rPr lang="fr-FR" dirty="0" err="1"/>
              <a:t>Competition</a:t>
            </a:r>
            <a:r>
              <a:rPr lang="fr-FR" dirty="0"/>
              <a:t> in the digital </a:t>
            </a:r>
            <a:r>
              <a:rPr lang="fr-FR" dirty="0" err="1"/>
              <a:t>sector</a:t>
            </a:r>
            <a:r>
              <a:rPr lang="fr-FR" dirty="0"/>
              <a:t> </a:t>
            </a:r>
            <a:r>
              <a:rPr lang="fr-FR" dirty="0" err="1"/>
              <a:t>is</a:t>
            </a:r>
            <a:r>
              <a:rPr lang="fr-FR" dirty="0"/>
              <a:t> a </a:t>
            </a:r>
            <a:r>
              <a:rPr lang="fr-FR" b="1" dirty="0" err="1">
                <a:solidFill>
                  <a:srgbClr val="FF0000"/>
                </a:solidFill>
              </a:rPr>
              <a:t>competition</a:t>
            </a:r>
            <a:r>
              <a:rPr lang="fr-FR" b="1" dirty="0">
                <a:solidFill>
                  <a:srgbClr val="FF0000"/>
                </a:solidFill>
              </a:rPr>
              <a:t> for the </a:t>
            </a:r>
            <a:r>
              <a:rPr lang="fr-FR" b="1" dirty="0" err="1">
                <a:solidFill>
                  <a:srgbClr val="FF0000"/>
                </a:solidFill>
              </a:rPr>
              <a:t>market</a:t>
            </a:r>
            <a:r>
              <a:rPr lang="fr-FR" b="1" dirty="0">
                <a:solidFill>
                  <a:srgbClr val="FF0000"/>
                </a:solidFill>
              </a:rPr>
              <a:t> </a:t>
            </a:r>
            <a:r>
              <a:rPr lang="fr-FR" b="1" dirty="0" err="1">
                <a:solidFill>
                  <a:srgbClr val="FF0000"/>
                </a:solidFill>
              </a:rPr>
              <a:t>rather</a:t>
            </a:r>
            <a:r>
              <a:rPr lang="fr-FR" b="1" dirty="0">
                <a:solidFill>
                  <a:srgbClr val="FF0000"/>
                </a:solidFill>
              </a:rPr>
              <a:t> </a:t>
            </a:r>
            <a:r>
              <a:rPr lang="fr-FR" b="1" dirty="0" err="1">
                <a:solidFill>
                  <a:srgbClr val="FF0000"/>
                </a:solidFill>
              </a:rPr>
              <a:t>than</a:t>
            </a:r>
            <a:r>
              <a:rPr lang="fr-FR" b="1" dirty="0">
                <a:solidFill>
                  <a:srgbClr val="FF0000"/>
                </a:solidFill>
              </a:rPr>
              <a:t> a </a:t>
            </a:r>
            <a:r>
              <a:rPr lang="fr-FR" b="1" dirty="0" err="1">
                <a:solidFill>
                  <a:srgbClr val="FF0000"/>
                </a:solidFill>
              </a:rPr>
              <a:t>competition</a:t>
            </a:r>
            <a:r>
              <a:rPr lang="fr-FR" b="1" dirty="0">
                <a:solidFill>
                  <a:srgbClr val="FF0000"/>
                </a:solidFill>
              </a:rPr>
              <a:t> in the </a:t>
            </a:r>
            <a:r>
              <a:rPr lang="fr-FR" b="1" dirty="0" err="1">
                <a:solidFill>
                  <a:srgbClr val="FF0000"/>
                </a:solidFill>
              </a:rPr>
              <a:t>market</a:t>
            </a:r>
            <a:endParaRPr lang="fr-FR" b="1" dirty="0">
              <a:solidFill>
                <a:srgbClr val="FF0000"/>
              </a:solidFill>
            </a:endParaRPr>
          </a:p>
          <a:p>
            <a:pPr marL="342900" indent="-342900">
              <a:buAutoNum type="arabicParenR"/>
            </a:pPr>
            <a:endParaRPr lang="fr-FR" b="1" dirty="0">
              <a:solidFill>
                <a:srgbClr val="FF0000"/>
              </a:solidFill>
            </a:endParaRPr>
          </a:p>
          <a:p>
            <a:pPr marL="342900" indent="-342900">
              <a:buAutoNum type="arabicParenR"/>
            </a:pPr>
            <a:r>
              <a:rPr lang="fr-FR" b="1" dirty="0" err="1">
                <a:solidFill>
                  <a:srgbClr val="FF0000"/>
                </a:solidFill>
              </a:rPr>
              <a:t>Users</a:t>
            </a:r>
            <a:r>
              <a:rPr lang="fr-FR" b="1" dirty="0">
                <a:solidFill>
                  <a:srgbClr val="FF0000"/>
                </a:solidFill>
              </a:rPr>
              <a:t> are providers of a crucial input </a:t>
            </a:r>
            <a:r>
              <a:rPr lang="fr-FR" b="1" dirty="0" err="1">
                <a:solidFill>
                  <a:srgbClr val="FF0000"/>
                </a:solidFill>
              </a:rPr>
              <a:t>into</a:t>
            </a:r>
            <a:r>
              <a:rPr lang="fr-FR" b="1" dirty="0">
                <a:solidFill>
                  <a:srgbClr val="FF0000"/>
                </a:solidFill>
              </a:rPr>
              <a:t> the production process (data)</a:t>
            </a:r>
          </a:p>
          <a:p>
            <a:pPr marL="342900" indent="-342900">
              <a:buAutoNum type="arabicParenR"/>
            </a:pPr>
            <a:endParaRPr lang="fr-FR" b="1" dirty="0">
              <a:solidFill>
                <a:srgbClr val="FF0000"/>
              </a:solidFill>
            </a:endParaRPr>
          </a:p>
          <a:p>
            <a:endParaRPr lang="fr-FR" dirty="0"/>
          </a:p>
          <a:p>
            <a:endParaRPr lang="fr-FR" dirty="0"/>
          </a:p>
        </p:txBody>
      </p:sp>
      <p:sp>
        <p:nvSpPr>
          <p:cNvPr id="7" name="Espace réservé du numéro de diapositive 6">
            <a:extLst>
              <a:ext uri="{FF2B5EF4-FFF2-40B4-BE49-F238E27FC236}">
                <a16:creationId xmlns:a16="http://schemas.microsoft.com/office/drawing/2014/main" id="{2EA5F071-EFA7-4F6F-8C63-8FB31E8A6453}"/>
              </a:ext>
            </a:extLst>
          </p:cNvPr>
          <p:cNvSpPr>
            <a:spLocks noGrp="1"/>
          </p:cNvSpPr>
          <p:nvPr>
            <p:ph type="sldNum" sz="quarter" idx="12"/>
          </p:nvPr>
        </p:nvSpPr>
        <p:spPr/>
        <p:txBody>
          <a:bodyPr/>
          <a:lstStyle/>
          <a:p>
            <a:fld id="{4588B825-6EA1-4615-A248-015C011E9CD5}" type="slidenum">
              <a:rPr lang="fr-FR" smtClean="0"/>
              <a:t>9</a:t>
            </a:fld>
            <a:endParaRPr lang="fr-FR"/>
          </a:p>
        </p:txBody>
      </p:sp>
    </p:spTree>
    <p:extLst>
      <p:ext uri="{BB962C8B-B14F-4D97-AF65-F5344CB8AC3E}">
        <p14:creationId xmlns:p14="http://schemas.microsoft.com/office/powerpoint/2010/main" val="767614737"/>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4688</TotalTime>
  <Words>3131</Words>
  <Application>Microsoft Office PowerPoint</Application>
  <PresentationFormat>Widescreen</PresentationFormat>
  <Paragraphs>255</Paragraphs>
  <Slides>27</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27</vt:i4>
      </vt:variant>
    </vt:vector>
  </HeadingPairs>
  <TitlesOfParts>
    <vt:vector size="33" baseType="lpstr">
      <vt:lpstr>Arial</vt:lpstr>
      <vt:lpstr>Calibri</vt:lpstr>
      <vt:lpstr>Calibri Light</vt:lpstr>
      <vt:lpstr>Cambria</vt:lpstr>
      <vt:lpstr>verdana</vt:lpstr>
      <vt:lpstr>Thème Office</vt:lpstr>
      <vt:lpstr>Competition law and Policy:  21st Century Challenges </vt:lpstr>
      <vt:lpstr>        Five Challenges for Competition Law and Policy in the 21st Century</vt:lpstr>
      <vt:lpstr>1) A New World Trade Order</vt:lpstr>
      <vt:lpstr>Trade Liberalization: Driver of the Adoption of   Competition Policy and Law since the 1990s</vt:lpstr>
      <vt:lpstr>        Decline in the Trust that Competitive Markets Delivers Positive Outcomes</vt:lpstr>
      <vt:lpstr>Failure of Competition Law and Policy to  Deliver Visible Macroeconomic Benefits</vt:lpstr>
      <vt:lpstr>Consequences on Competition of the End of the Globalization and Trade Liberalization Movements</vt:lpstr>
      <vt:lpstr>2) The Emergence of the Digital Sector</vt:lpstr>
      <vt:lpstr>A Few Characteristics of Competition in the Digital Sector</vt:lpstr>
      <vt:lpstr>Competition For the Market Instead of Competition In the Market</vt:lpstr>
      <vt:lpstr>The Emergence of a New Approach Centered on Dynamic Anticompetitive Strategies</vt:lpstr>
      <vt:lpstr>3) Competition and Sustainability</vt:lpstr>
      <vt:lpstr> Sustainable Development</vt:lpstr>
      <vt:lpstr>Competition and Sustainable Development</vt:lpstr>
      <vt:lpstr>Does Competition Law Stand in the Way of Sustainability ?</vt:lpstr>
      <vt:lpstr>Conclusion on Competition Law Enforcement and Sustainability</vt:lpstr>
      <vt:lpstr>4) Competition and innovation</vt:lpstr>
      <vt:lpstr>          Introduction to Competition and Innovation</vt:lpstr>
      <vt:lpstr>          Competition Law: the Need for a New Approach</vt:lpstr>
      <vt:lpstr>Kerber/ Teece : toward a dynamic perspective on competition</vt:lpstr>
      <vt:lpstr>Conclusion on Competition and Innovation</vt:lpstr>
      <vt:lpstr>5)  Revival of Industrial Policy</vt:lpstr>
      <vt:lpstr>Trends: Revival of Industrial Policy</vt:lpstr>
      <vt:lpstr>     New Industrial Policy and Competition Policy</vt:lpstr>
      <vt:lpstr>Interaction between competition and industrial policy</vt:lpstr>
      <vt:lpstr>                                Conclusions</vt:lpstr>
      <vt:lpstr>Competition authorities will just keep crashing if they never take their eyes off the rear view mirror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frederic jenny</dc:creator>
  <cp:lastModifiedBy>Dunja Simunic Mehdin</cp:lastModifiedBy>
  <cp:revision>129</cp:revision>
  <dcterms:created xsi:type="dcterms:W3CDTF">2024-06-24T12:07:14Z</dcterms:created>
  <dcterms:modified xsi:type="dcterms:W3CDTF">2026-05-12T11:32:52Z</dcterms:modified>
</cp:coreProperties>
</file>