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80" r:id="rId4"/>
    <p:sldId id="258" r:id="rId5"/>
    <p:sldId id="259" r:id="rId6"/>
    <p:sldId id="281" r:id="rId7"/>
    <p:sldId id="267" r:id="rId8"/>
    <p:sldId id="266" r:id="rId9"/>
    <p:sldId id="268" r:id="rId10"/>
    <p:sldId id="282" r:id="rId11"/>
    <p:sldId id="260" r:id="rId12"/>
    <p:sldId id="269" r:id="rId13"/>
    <p:sldId id="270" r:id="rId14"/>
    <p:sldId id="261" r:id="rId15"/>
    <p:sldId id="271" r:id="rId16"/>
    <p:sldId id="272" r:id="rId17"/>
    <p:sldId id="273" r:id="rId18"/>
    <p:sldId id="284" r:id="rId19"/>
    <p:sldId id="275" r:id="rId20"/>
    <p:sldId id="262" r:id="rId21"/>
    <p:sldId id="276" r:id="rId22"/>
    <p:sldId id="263" r:id="rId23"/>
    <p:sldId id="277" r:id="rId24"/>
    <p:sldId id="283" r:id="rId25"/>
    <p:sldId id="278" r:id="rId26"/>
    <p:sldId id="279" r:id="rId27"/>
    <p:sldId id="264" r:id="rId28"/>
    <p:sldId id="265" r:id="rId29"/>
  </p:sldIdLst>
  <p:sldSz cx="18288000" cy="10287000"/>
  <p:notesSz cx="6858000" cy="9144000"/>
  <p:embeddedFontLst>
    <p:embeddedFont>
      <p:font typeface="Century Gothic" panose="020B0502020202020204" pitchFamily="34" charset="0"/>
      <p:regular r:id="rId31"/>
      <p:bold r:id="rId32"/>
      <p:italic r:id="rId33"/>
      <p:boldItalic r:id="rId34"/>
    </p:embeddedFont>
    <p:embeddedFont>
      <p:font typeface="Mark Pro" panose="020B0604020202020204" charset="0"/>
      <p:regular r:id="rId35"/>
    </p:embeddedFont>
    <p:embeddedFont>
      <p:font typeface="Mark Pro Extra-Light" panose="020B0604020202020204" charset="0"/>
      <p:regular r:id="rId36"/>
    </p:embeddedFont>
    <p:embeddedFont>
      <p:font typeface="Mark Pro Extra-Light Italics" panose="020B0604020202020204" charset="0"/>
      <p:regular r:id="rId37"/>
    </p:embeddedFont>
    <p:embeddedFont>
      <p:font typeface="Mark Pro Light" panose="020B0604020202020204" charset="0"/>
      <p:regular r:id="rId38"/>
    </p:embeddedFont>
    <p:embeddedFont>
      <p:font typeface="MarkPro-ExtraLight" panose="020B0404020101010102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502A73B-4E1A-5C57-04B8-98EED40A315A}" name="Marko Kapetanović" initials="MK" userId="Marko Kapetanović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9E4C"/>
    <a:srgbClr val="647E3E"/>
    <a:srgbClr val="2129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6242D1-2BCB-439A-B710-67675DEB9B77}" v="88" dt="2026-05-14T08:27:02.9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62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B5D4D-6C0D-415F-B364-BCE87A68B062}" type="datetimeFigureOut">
              <a:rPr lang="hr-HR" smtClean="0"/>
              <a:t>18.5.2026.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037175-2A72-4349-BE12-DBF7B6D2076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23549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37175-2A72-4349-BE12-DBF7B6D2076B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04780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Freeform 3"/>
          <p:cNvSpPr/>
          <p:nvPr/>
        </p:nvSpPr>
        <p:spPr>
          <a:xfrm>
            <a:off x="-9236574" y="-5377310"/>
            <a:ext cx="22808969" cy="18955399"/>
          </a:xfrm>
          <a:custGeom>
            <a:avLst/>
            <a:gdLst/>
            <a:ahLst/>
            <a:cxnLst/>
            <a:rect l="l" t="t" r="r" b="b"/>
            <a:pathLst>
              <a:path w="22808969" h="18955399">
                <a:moveTo>
                  <a:pt x="0" y="0"/>
                </a:moveTo>
                <a:lnTo>
                  <a:pt x="22808969" y="0"/>
                </a:lnTo>
                <a:lnTo>
                  <a:pt x="22808969" y="18955398"/>
                </a:lnTo>
                <a:lnTo>
                  <a:pt x="0" y="189553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4" name="Group 4"/>
          <p:cNvGrpSpPr/>
          <p:nvPr/>
        </p:nvGrpSpPr>
        <p:grpSpPr>
          <a:xfrm>
            <a:off x="1028700" y="3011932"/>
            <a:ext cx="10752391" cy="2860834"/>
            <a:chOff x="0" y="0"/>
            <a:chExt cx="2831846" cy="7534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31846" cy="753491"/>
            </a:xfrm>
            <a:custGeom>
              <a:avLst/>
              <a:gdLst/>
              <a:ahLst/>
              <a:cxnLst/>
              <a:rect l="l" t="t" r="r" b="b"/>
              <a:pathLst>
                <a:path w="2831846" h="753491">
                  <a:moveTo>
                    <a:pt x="2831846" y="15840"/>
                  </a:moveTo>
                  <a:lnTo>
                    <a:pt x="2831846" y="737651"/>
                  </a:lnTo>
                  <a:cubicBezTo>
                    <a:pt x="2831846" y="741852"/>
                    <a:pt x="2830177" y="745881"/>
                    <a:pt x="2827207" y="748851"/>
                  </a:cubicBezTo>
                  <a:cubicBezTo>
                    <a:pt x="2824236" y="751822"/>
                    <a:pt x="2820207" y="753491"/>
                    <a:pt x="2816006" y="753491"/>
                  </a:cubicBezTo>
                  <a:lnTo>
                    <a:pt x="15840" y="753491"/>
                  </a:lnTo>
                  <a:cubicBezTo>
                    <a:pt x="11639" y="753491"/>
                    <a:pt x="7610" y="751822"/>
                    <a:pt x="4640" y="748851"/>
                  </a:cubicBezTo>
                  <a:cubicBezTo>
                    <a:pt x="1669" y="745881"/>
                    <a:pt x="0" y="741852"/>
                    <a:pt x="0" y="737651"/>
                  </a:cubicBezTo>
                  <a:lnTo>
                    <a:pt x="0" y="15840"/>
                  </a:lnTo>
                  <a:cubicBezTo>
                    <a:pt x="0" y="11639"/>
                    <a:pt x="1669" y="7610"/>
                    <a:pt x="4640" y="4640"/>
                  </a:cubicBezTo>
                  <a:cubicBezTo>
                    <a:pt x="7610" y="1669"/>
                    <a:pt x="11639" y="0"/>
                    <a:pt x="15840" y="0"/>
                  </a:cubicBezTo>
                  <a:lnTo>
                    <a:pt x="2816006" y="0"/>
                  </a:lnTo>
                  <a:cubicBezTo>
                    <a:pt x="2820207" y="0"/>
                    <a:pt x="2824236" y="1669"/>
                    <a:pt x="2827207" y="4640"/>
                  </a:cubicBezTo>
                  <a:cubicBezTo>
                    <a:pt x="2830177" y="7610"/>
                    <a:pt x="2831846" y="11639"/>
                    <a:pt x="2831846" y="15840"/>
                  </a:cubicBezTo>
                  <a:close/>
                </a:path>
              </a:pathLst>
            </a:custGeom>
            <a:solidFill>
              <a:srgbClr val="357849">
                <a:alpha val="17647"/>
              </a:srgbClr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2831846" cy="848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159851" y="1028700"/>
            <a:ext cx="16167818" cy="18955399"/>
          </a:xfrm>
          <a:custGeom>
            <a:avLst/>
            <a:gdLst/>
            <a:ahLst/>
            <a:cxnLst/>
            <a:rect l="l" t="t" r="r" b="b"/>
            <a:pathLst>
              <a:path w="16167818" h="18955399">
                <a:moveTo>
                  <a:pt x="0" y="0"/>
                </a:moveTo>
                <a:lnTo>
                  <a:pt x="16167818" y="0"/>
                </a:lnTo>
                <a:lnTo>
                  <a:pt x="16167818" y="18955399"/>
                </a:lnTo>
                <a:lnTo>
                  <a:pt x="0" y="189553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1076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8" name="Freeform 8"/>
          <p:cNvSpPr/>
          <p:nvPr/>
        </p:nvSpPr>
        <p:spPr>
          <a:xfrm>
            <a:off x="13030200" y="8126446"/>
            <a:ext cx="4229100" cy="1131853"/>
          </a:xfrm>
          <a:custGeom>
            <a:avLst/>
            <a:gdLst/>
            <a:ahLst/>
            <a:cxnLst/>
            <a:rect l="l" t="t" r="r" b="b"/>
            <a:pathLst>
              <a:path w="4745783" h="1418862">
                <a:moveTo>
                  <a:pt x="0" y="0"/>
                </a:moveTo>
                <a:lnTo>
                  <a:pt x="4745783" y="0"/>
                </a:lnTo>
                <a:lnTo>
                  <a:pt x="4745783" y="1418862"/>
                </a:lnTo>
                <a:lnTo>
                  <a:pt x="0" y="1418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9" name="TextBox 9"/>
          <p:cNvSpPr txBox="1"/>
          <p:nvPr/>
        </p:nvSpPr>
        <p:spPr>
          <a:xfrm>
            <a:off x="1292441" y="3021457"/>
            <a:ext cx="10224909" cy="2122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40"/>
              </a:lnSpc>
            </a:pPr>
            <a:r>
              <a:rPr lang="en-US" sz="7978" spc="23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Distribucijski sustavi</a:t>
            </a:r>
          </a:p>
          <a:p>
            <a:pPr algn="l">
              <a:lnSpc>
                <a:spcPts val="7340"/>
              </a:lnSpc>
            </a:pPr>
            <a:r>
              <a:rPr lang="en-US" sz="7978" spc="23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i 'džungla' odnosa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2441" y="5700000"/>
            <a:ext cx="12924522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9"/>
              </a:lnSpc>
            </a:pPr>
            <a:r>
              <a:rPr lang="hr-HR" sz="3362" dirty="0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S</a:t>
            </a:r>
            <a:r>
              <a:rPr lang="en-US" sz="3362" dirty="0" err="1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vakodnevno</a:t>
            </a:r>
            <a:r>
              <a:rPr lang="en-US" sz="3362" dirty="0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lang="en-US" sz="3362" dirty="0" err="1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upravljanje</a:t>
            </a:r>
            <a:endParaRPr lang="en-US" sz="3362" dirty="0">
              <a:solidFill>
                <a:srgbClr val="FFFFFF"/>
              </a:solidFill>
              <a:latin typeface="Mark Pro Extra-Light"/>
              <a:ea typeface="Mark Pro Extra-Light"/>
              <a:cs typeface="Mark Pro Extra-Light"/>
              <a:sym typeface="Mark Pro Extra-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84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C1AB01-7E0C-C5AD-C949-1EE531193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EA29F7A-3D4C-07BC-A36C-FD13C39253F4}"/>
              </a:ext>
            </a:extLst>
          </p:cNvPr>
          <p:cNvSpPr/>
          <p:nvPr/>
        </p:nvSpPr>
        <p:spPr>
          <a:xfrm>
            <a:off x="-4549" y="739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t="-50001" r="-695" b="-7720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46F033E-C40B-0C06-12A4-C61787DF0CB5}"/>
              </a:ext>
            </a:extLst>
          </p:cNvPr>
          <p:cNvSpPr txBox="1"/>
          <p:nvPr/>
        </p:nvSpPr>
        <p:spPr>
          <a:xfrm>
            <a:off x="1028700" y="2854959"/>
            <a:ext cx="1611630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hr-HR" sz="8000" spc="24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C. Planiranje resursa</a:t>
            </a:r>
          </a:p>
          <a:p>
            <a:pPr algn="ctr">
              <a:lnSpc>
                <a:spcPts val="8080"/>
              </a:lnSpc>
            </a:pPr>
            <a:endParaRPr lang="en-US" sz="8000" spc="24" dirty="0">
              <a:solidFill>
                <a:srgbClr val="FFFFFF"/>
              </a:solidFill>
              <a:latin typeface="Mark Pro"/>
              <a:ea typeface="Mark Pro"/>
              <a:cs typeface="Mark Pro"/>
              <a:sym typeface="Mark Pro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B513869-B463-2C8E-A1D9-58BE517E32C5}"/>
              </a:ext>
            </a:extLst>
          </p:cNvPr>
          <p:cNvSpPr/>
          <p:nvPr/>
        </p:nvSpPr>
        <p:spPr>
          <a:xfrm>
            <a:off x="14925636" y="8560597"/>
            <a:ext cx="2333664" cy="697703"/>
          </a:xfrm>
          <a:custGeom>
            <a:avLst/>
            <a:gdLst/>
            <a:ahLst/>
            <a:cxnLst/>
            <a:rect l="l" t="t" r="r" b="b"/>
            <a:pathLst>
              <a:path w="2333664" h="697703">
                <a:moveTo>
                  <a:pt x="0" y="0"/>
                </a:moveTo>
                <a:lnTo>
                  <a:pt x="2333664" y="0"/>
                </a:lnTo>
                <a:lnTo>
                  <a:pt x="2333664" y="697703"/>
                </a:lnTo>
                <a:lnTo>
                  <a:pt x="0" y="697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0950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8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93505" cy="10287000"/>
          </a:xfrm>
          <a:custGeom>
            <a:avLst/>
            <a:gdLst/>
            <a:ahLst/>
            <a:cxnLst/>
            <a:rect l="l" t="t" r="r" b="b"/>
            <a:pathLst>
              <a:path w="18593505" h="10287000">
                <a:moveTo>
                  <a:pt x="0" y="0"/>
                </a:moveTo>
                <a:lnTo>
                  <a:pt x="18593505" y="0"/>
                </a:lnTo>
                <a:lnTo>
                  <a:pt x="1859350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-6148" t="-35529" r="-5965" b="-16453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TextBox 3"/>
          <p:cNvSpPr txBox="1"/>
          <p:nvPr/>
        </p:nvSpPr>
        <p:spPr>
          <a:xfrm>
            <a:off x="1028700" y="2854959"/>
            <a:ext cx="10673160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80"/>
              </a:lnSpc>
            </a:pPr>
            <a:r>
              <a:rPr lang="en-US" sz="8000" spc="24" dirty="0" err="1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Zašto</a:t>
            </a:r>
            <a:r>
              <a:rPr lang="en-US" sz="8000" spc="24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 </a:t>
            </a:r>
            <a:r>
              <a:rPr lang="hr-HR" sz="8000" spc="24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(</a:t>
            </a:r>
            <a:r>
              <a:rPr lang="en-US" sz="8000" spc="24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compliance</a:t>
            </a:r>
            <a:r>
              <a:rPr lang="hr-HR" sz="8000" spc="24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)</a:t>
            </a:r>
            <a:r>
              <a:rPr lang="en-US" sz="8000" spc="24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 program</a:t>
            </a:r>
            <a:r>
              <a:rPr lang="hr-HR" sz="8000" spc="24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/plan</a:t>
            </a:r>
            <a:r>
              <a:rPr lang="en-US" sz="8000" spc="24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5124450"/>
            <a:ext cx="12924522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9"/>
              </a:lnSpc>
            </a:pPr>
            <a:r>
              <a:rPr lang="en-US" sz="3362" dirty="0" err="1">
                <a:solidFill>
                  <a:srgbClr val="D39E4C"/>
                </a:solidFill>
                <a:latin typeface="Mark Pro Light"/>
                <a:ea typeface="Mark Pro Light"/>
                <a:cs typeface="Mark Pro Light"/>
                <a:sym typeface="Mark Pro Light"/>
              </a:rPr>
              <a:t>Rizici</a:t>
            </a:r>
            <a:r>
              <a:rPr lang="en-US" sz="3362" dirty="0">
                <a:solidFill>
                  <a:srgbClr val="D39E4C"/>
                </a:solidFill>
                <a:latin typeface="Mark Pro Light"/>
                <a:ea typeface="Mark Pro Light"/>
                <a:cs typeface="Mark Pro Light"/>
                <a:sym typeface="Mark Pro Light"/>
              </a:rPr>
              <a:t> i </a:t>
            </a:r>
            <a:r>
              <a:rPr lang="en-US" sz="3362" dirty="0" err="1">
                <a:solidFill>
                  <a:srgbClr val="D39E4C"/>
                </a:solidFill>
                <a:latin typeface="Mark Pro Light"/>
                <a:ea typeface="Mark Pro Light"/>
                <a:cs typeface="Mark Pro Light"/>
                <a:sym typeface="Mark Pro Light"/>
              </a:rPr>
              <a:t>što</a:t>
            </a:r>
            <a:r>
              <a:rPr lang="en-US" sz="3362" dirty="0">
                <a:solidFill>
                  <a:srgbClr val="D39E4C"/>
                </a:solidFill>
                <a:latin typeface="Mark Pro Light"/>
                <a:ea typeface="Mark Pro Light"/>
                <a:cs typeface="Mark Pro Light"/>
                <a:sym typeface="Mark Pro Light"/>
              </a:rPr>
              <a:t> </a:t>
            </a:r>
            <a:r>
              <a:rPr lang="en-US" sz="3362" dirty="0" err="1">
                <a:solidFill>
                  <a:srgbClr val="D39E4C"/>
                </a:solidFill>
                <a:latin typeface="Mark Pro Light"/>
                <a:ea typeface="Mark Pro Light"/>
                <a:cs typeface="Mark Pro Light"/>
                <a:sym typeface="Mark Pro Light"/>
              </a:rPr>
              <a:t>regulatori</a:t>
            </a:r>
            <a:r>
              <a:rPr lang="en-US" sz="3362" dirty="0">
                <a:solidFill>
                  <a:srgbClr val="D39E4C"/>
                </a:solidFill>
                <a:latin typeface="Mark Pro Light"/>
                <a:ea typeface="Mark Pro Light"/>
                <a:cs typeface="Mark Pro Light"/>
                <a:sym typeface="Mark Pro Light"/>
              </a:rPr>
              <a:t> </a:t>
            </a:r>
            <a:r>
              <a:rPr lang="en-US" sz="3362" dirty="0" err="1">
                <a:solidFill>
                  <a:srgbClr val="D39E4C"/>
                </a:solidFill>
                <a:latin typeface="Mark Pro Light"/>
                <a:ea typeface="Mark Pro Light"/>
                <a:cs typeface="Mark Pro Light"/>
                <a:sym typeface="Mark Pro Light"/>
              </a:rPr>
              <a:t>gledaju</a:t>
            </a:r>
            <a:endParaRPr lang="en-US" sz="3362" dirty="0">
              <a:solidFill>
                <a:srgbClr val="D39E4C"/>
              </a:solidFill>
              <a:latin typeface="Mark Pro Light"/>
              <a:ea typeface="Mark Pro Light"/>
              <a:cs typeface="Mark Pro Light"/>
              <a:sym typeface="Mark Pro Light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925636" y="8560597"/>
            <a:ext cx="2333664" cy="697703"/>
          </a:xfrm>
          <a:custGeom>
            <a:avLst/>
            <a:gdLst/>
            <a:ahLst/>
            <a:cxnLst/>
            <a:rect l="l" t="t" r="r" b="b"/>
            <a:pathLst>
              <a:path w="2333664" h="697703">
                <a:moveTo>
                  <a:pt x="0" y="0"/>
                </a:moveTo>
                <a:lnTo>
                  <a:pt x="2333664" y="0"/>
                </a:lnTo>
                <a:lnTo>
                  <a:pt x="2333664" y="697703"/>
                </a:lnTo>
                <a:lnTo>
                  <a:pt x="0" y="697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84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59C37C-9860-DA6C-76D4-42AFA4591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3928F307-2E4F-E197-C9B7-82C5E15879FD}"/>
              </a:ext>
            </a:extLst>
          </p:cNvPr>
          <p:cNvSpPr/>
          <p:nvPr/>
        </p:nvSpPr>
        <p:spPr>
          <a:xfrm flipV="1">
            <a:off x="1028700" y="1028700"/>
            <a:ext cx="16230600" cy="1905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731BBE5-F7DE-390E-74E5-5D769FD7B2B6}"/>
              </a:ext>
            </a:extLst>
          </p:cNvPr>
          <p:cNvSpPr/>
          <p:nvPr/>
        </p:nvSpPr>
        <p:spPr>
          <a:xfrm>
            <a:off x="1028700" y="296853"/>
            <a:ext cx="1924444" cy="575357"/>
          </a:xfrm>
          <a:custGeom>
            <a:avLst/>
            <a:gdLst/>
            <a:ahLst/>
            <a:cxnLst/>
            <a:rect l="l" t="t" r="r" b="b"/>
            <a:pathLst>
              <a:path w="1924444" h="575357">
                <a:moveTo>
                  <a:pt x="0" y="0"/>
                </a:moveTo>
                <a:lnTo>
                  <a:pt x="1924444" y="0"/>
                </a:lnTo>
                <a:lnTo>
                  <a:pt x="1924444" y="575357"/>
                </a:lnTo>
                <a:lnTo>
                  <a:pt x="0" y="5753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014AAB6-7DDD-F159-24E1-359A65DE905C}"/>
              </a:ext>
            </a:extLst>
          </p:cNvPr>
          <p:cNvSpPr txBox="1"/>
          <p:nvPr/>
        </p:nvSpPr>
        <p:spPr>
          <a:xfrm>
            <a:off x="5156914" y="352205"/>
            <a:ext cx="4444286" cy="413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Za</a:t>
            </a:r>
            <a:r>
              <a:rPr kumimoji="0" lang="hr-HR" sz="2499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š</a:t>
            </a:r>
            <a:r>
              <a:rPr kumimoji="0" lang="en-US" sz="2499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to compliance program? 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EA69348-AFF2-B152-8D8F-6E77FD15A58C}"/>
              </a:ext>
            </a:extLst>
          </p:cNvPr>
          <p:cNvSpPr txBox="1"/>
          <p:nvPr/>
        </p:nvSpPr>
        <p:spPr>
          <a:xfrm>
            <a:off x="12664807" y="352205"/>
            <a:ext cx="1947225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14.5.2026.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53657B12-5C4C-2874-A7F4-F05C3186D21B}"/>
              </a:ext>
            </a:extLst>
          </p:cNvPr>
          <p:cNvSpPr txBox="1"/>
          <p:nvPr/>
        </p:nvSpPr>
        <p:spPr>
          <a:xfrm>
            <a:off x="16634622" y="352205"/>
            <a:ext cx="624678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33B8E-F065-419F-A328-14985D8682B4}" type="slidenum">
              <a:rPr kumimoji="0" lang="en-US" sz="2499" b="0" i="0" u="none" strike="noStrike" kern="1200" cap="none" spc="7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2499" b="0" i="0" u="none" strike="noStrike" kern="1200" cap="none" spc="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rk Pro Extra-Light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A98003C-ADBD-A8F2-9918-EC362F57D6A8}"/>
              </a:ext>
            </a:extLst>
          </p:cNvPr>
          <p:cNvSpPr txBox="1"/>
          <p:nvPr/>
        </p:nvSpPr>
        <p:spPr>
          <a:xfrm>
            <a:off x="1042987" y="1336946"/>
            <a:ext cx="16431461" cy="992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83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Cijena</a:t>
            </a:r>
            <a:r>
              <a:rPr kumimoji="0" lang="it-IT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kumimoji="0" lang="it-IT" sz="54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neusklađenosti</a:t>
            </a:r>
            <a:endParaRPr kumimoji="0" lang="it-IT" sz="5400" b="0" i="0" u="none" strike="noStrike" kern="1200" cap="none" spc="1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rk Pro Extra-Light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58CDCD52-0C35-0E63-A92D-EFBC8220F4CD}"/>
              </a:ext>
            </a:extLst>
          </p:cNvPr>
          <p:cNvSpPr/>
          <p:nvPr/>
        </p:nvSpPr>
        <p:spPr>
          <a:xfrm>
            <a:off x="768096" y="4383332"/>
            <a:ext cx="5303520" cy="2950918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34" name="Text 8">
            <a:extLst>
              <a:ext uri="{FF2B5EF4-FFF2-40B4-BE49-F238E27FC236}">
                <a16:creationId xmlns:a16="http://schemas.microsoft.com/office/drawing/2014/main" id="{7F3AA3DD-D928-BAB3-B38E-F555876E521D}"/>
              </a:ext>
            </a:extLst>
          </p:cNvPr>
          <p:cNvSpPr/>
          <p:nvPr/>
        </p:nvSpPr>
        <p:spPr>
          <a:xfrm>
            <a:off x="1028700" y="4558872"/>
            <a:ext cx="53035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Nov</a:t>
            </a:r>
            <a:r>
              <a:rPr lang="hr-HR" sz="36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č</a:t>
            </a:r>
            <a:r>
              <a:rPr lang="en-US" sz="3600" b="1" dirty="0" err="1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ane</a:t>
            </a:r>
            <a:r>
              <a:rPr lang="en-US" sz="36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kazne</a:t>
            </a:r>
            <a:endParaRPr lang="en-US" sz="3600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35" name="Text 9">
            <a:extLst>
              <a:ext uri="{FF2B5EF4-FFF2-40B4-BE49-F238E27FC236}">
                <a16:creationId xmlns:a16="http://schemas.microsoft.com/office/drawing/2014/main" id="{77839554-3330-D4DF-41AA-EC1AB7589BB2}"/>
              </a:ext>
            </a:extLst>
          </p:cNvPr>
          <p:cNvSpPr/>
          <p:nvPr/>
        </p:nvSpPr>
        <p:spPr>
          <a:xfrm>
            <a:off x="1014412" y="5472112"/>
            <a:ext cx="47548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4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Do 10% god</a:t>
            </a:r>
            <a:r>
              <a:rPr lang="hr-HR" sz="24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iš</a:t>
            </a:r>
            <a:r>
              <a:rPr lang="en-US" sz="240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njeg</a:t>
            </a:r>
            <a:r>
              <a:rPr lang="en-US" sz="24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pr</a:t>
            </a:r>
            <a:r>
              <a:rPr lang="hr-HR" sz="240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ihoda</a:t>
            </a:r>
            <a:r>
              <a:rPr lang="hr-HR" sz="24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poduzetnika</a:t>
            </a:r>
            <a:r>
              <a:rPr lang="en-US" sz="2400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.</a:t>
            </a:r>
            <a:endParaRPr lang="en-US" sz="2400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36" name="Shape 10">
            <a:extLst>
              <a:ext uri="{FF2B5EF4-FFF2-40B4-BE49-F238E27FC236}">
                <a16:creationId xmlns:a16="http://schemas.microsoft.com/office/drawing/2014/main" id="{909032F1-9460-DF13-3486-78CA9666D1DD}"/>
              </a:ext>
            </a:extLst>
          </p:cNvPr>
          <p:cNvSpPr/>
          <p:nvPr/>
        </p:nvSpPr>
        <p:spPr>
          <a:xfrm>
            <a:off x="6542606" y="4383332"/>
            <a:ext cx="5303520" cy="2950918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/>
          <a:lstStyle/>
          <a:p>
            <a:endParaRPr lang="hr-HR" sz="3600" dirty="0">
              <a:latin typeface="Mark Pro Extra-Light" panose="020B0604020202020204" charset="-18"/>
            </a:endParaRPr>
          </a:p>
        </p:txBody>
      </p:sp>
      <p:sp>
        <p:nvSpPr>
          <p:cNvPr id="37" name="Text 11">
            <a:extLst>
              <a:ext uri="{FF2B5EF4-FFF2-40B4-BE49-F238E27FC236}">
                <a16:creationId xmlns:a16="http://schemas.microsoft.com/office/drawing/2014/main" id="{0C537112-B4B6-D86E-A7A4-85D678D52D10}"/>
              </a:ext>
            </a:extLst>
          </p:cNvPr>
          <p:cNvSpPr/>
          <p:nvPr/>
        </p:nvSpPr>
        <p:spPr>
          <a:xfrm>
            <a:off x="6481688" y="4600575"/>
            <a:ext cx="53035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dirty="0" err="1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Privatne</a:t>
            </a:r>
            <a:r>
              <a:rPr lang="en-US" sz="36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</a:t>
            </a:r>
            <a:r>
              <a:rPr lang="en-US" sz="3600" b="1" dirty="0" err="1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tu</a:t>
            </a:r>
            <a:r>
              <a:rPr lang="hr-HR" sz="36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ž</a:t>
            </a:r>
            <a:r>
              <a:rPr lang="en-US" sz="36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be</a:t>
            </a:r>
            <a:endParaRPr lang="en-US" sz="3600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38" name="Text 12">
            <a:extLst>
              <a:ext uri="{FF2B5EF4-FFF2-40B4-BE49-F238E27FC236}">
                <a16:creationId xmlns:a16="http://schemas.microsoft.com/office/drawing/2014/main" id="{396659E9-51C6-06A8-4A5A-F22A80117FF1}"/>
              </a:ext>
            </a:extLst>
          </p:cNvPr>
          <p:cNvSpPr/>
          <p:nvPr/>
        </p:nvSpPr>
        <p:spPr>
          <a:xfrm>
            <a:off x="6481688" y="5398344"/>
            <a:ext cx="4754880" cy="9982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40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Svaki</a:t>
            </a:r>
            <a:r>
              <a:rPr lang="en-US" sz="24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o</a:t>
            </a:r>
            <a:r>
              <a:rPr lang="hr-HR" sz="24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š</a:t>
            </a:r>
            <a:r>
              <a:rPr lang="en-US" sz="240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te</a:t>
            </a:r>
            <a:r>
              <a:rPr lang="hr-HR" sz="24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ć</a:t>
            </a:r>
            <a:r>
              <a:rPr lang="en-US" sz="240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eni</a:t>
            </a:r>
            <a:r>
              <a:rPr lang="en-US" sz="24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</a:t>
            </a:r>
            <a:r>
              <a:rPr lang="hr-HR" sz="24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(potrošač) </a:t>
            </a:r>
            <a:r>
              <a:rPr lang="en-US" sz="240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mo</a:t>
            </a:r>
            <a:r>
              <a:rPr lang="hr-HR" sz="24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ž</a:t>
            </a:r>
            <a:r>
              <a:rPr lang="en-US" sz="24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e zahtijevati </a:t>
            </a:r>
            <a:r>
              <a:rPr lang="en-US" sz="240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naknadu</a:t>
            </a:r>
            <a:r>
              <a:rPr lang="en-US" sz="24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</a:t>
            </a:r>
            <a:r>
              <a:rPr lang="hr-HR" sz="24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š</a:t>
            </a:r>
            <a:r>
              <a:rPr lang="en-US" sz="24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tete. </a:t>
            </a:r>
            <a:endParaRPr lang="en-US" sz="24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39" name="Shape 13">
            <a:extLst>
              <a:ext uri="{FF2B5EF4-FFF2-40B4-BE49-F238E27FC236}">
                <a16:creationId xmlns:a16="http://schemas.microsoft.com/office/drawing/2014/main" id="{58C75294-1E1E-387C-9A2B-C6D2A5991F3B}"/>
              </a:ext>
            </a:extLst>
          </p:cNvPr>
          <p:cNvSpPr/>
          <p:nvPr/>
        </p:nvSpPr>
        <p:spPr>
          <a:xfrm>
            <a:off x="12289536" y="4383332"/>
            <a:ext cx="5303520" cy="2950918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40" name="Text 14">
            <a:extLst>
              <a:ext uri="{FF2B5EF4-FFF2-40B4-BE49-F238E27FC236}">
                <a16:creationId xmlns:a16="http://schemas.microsoft.com/office/drawing/2014/main" id="{9C797526-6FE4-E43D-DCF5-9DDEE13F6E7E}"/>
              </a:ext>
            </a:extLst>
          </p:cNvPr>
          <p:cNvSpPr/>
          <p:nvPr/>
        </p:nvSpPr>
        <p:spPr>
          <a:xfrm>
            <a:off x="12379569" y="4558872"/>
            <a:ext cx="53035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dirty="0" err="1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Reputacija</a:t>
            </a:r>
            <a:endParaRPr lang="en-US" sz="3600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41" name="Text 15">
            <a:extLst>
              <a:ext uri="{FF2B5EF4-FFF2-40B4-BE49-F238E27FC236}">
                <a16:creationId xmlns:a16="http://schemas.microsoft.com/office/drawing/2014/main" id="{BBEB73F5-6CC0-241A-DBD2-754A4ED008F3}"/>
              </a:ext>
            </a:extLst>
          </p:cNvPr>
          <p:cNvSpPr/>
          <p:nvPr/>
        </p:nvSpPr>
        <p:spPr>
          <a:xfrm>
            <a:off x="12379569" y="5398344"/>
            <a:ext cx="4754880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4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Raskidi ugovora, gubitak distributera, dawn raid, </a:t>
            </a:r>
            <a:r>
              <a:rPr lang="en-US" sz="240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medijska</a:t>
            </a:r>
            <a:r>
              <a:rPr lang="en-US" sz="24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izlo</a:t>
            </a:r>
            <a:r>
              <a:rPr lang="hr-HR" sz="24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ž</a:t>
            </a:r>
            <a:r>
              <a:rPr lang="en-US" sz="240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enost</a:t>
            </a:r>
            <a:r>
              <a:rPr lang="en-US" sz="24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. Nerijetko </a:t>
            </a:r>
            <a:r>
              <a:rPr lang="en-US" sz="240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gubitak</a:t>
            </a:r>
            <a:r>
              <a:rPr lang="en-US" sz="24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klju</a:t>
            </a:r>
            <a:r>
              <a:rPr lang="hr-HR" sz="24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č</a:t>
            </a:r>
            <a:r>
              <a:rPr lang="en-US" sz="240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nih</a:t>
            </a:r>
            <a:r>
              <a:rPr lang="en-US" sz="24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kupaca.</a:t>
            </a:r>
            <a:endParaRPr lang="en-US" sz="24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02662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84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E6D50B-F99A-9859-8622-EDFF6EB05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E916740-6DB2-A085-173D-DC090DBE2A45}"/>
              </a:ext>
            </a:extLst>
          </p:cNvPr>
          <p:cNvSpPr/>
          <p:nvPr/>
        </p:nvSpPr>
        <p:spPr>
          <a:xfrm flipV="1">
            <a:off x="1028700" y="1028700"/>
            <a:ext cx="16230600" cy="1905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A11FCEE-9FA9-A594-559D-B44AFD79B56D}"/>
              </a:ext>
            </a:extLst>
          </p:cNvPr>
          <p:cNvSpPr/>
          <p:nvPr/>
        </p:nvSpPr>
        <p:spPr>
          <a:xfrm>
            <a:off x="1028700" y="296853"/>
            <a:ext cx="1924444" cy="575357"/>
          </a:xfrm>
          <a:custGeom>
            <a:avLst/>
            <a:gdLst/>
            <a:ahLst/>
            <a:cxnLst/>
            <a:rect l="l" t="t" r="r" b="b"/>
            <a:pathLst>
              <a:path w="1924444" h="575357">
                <a:moveTo>
                  <a:pt x="0" y="0"/>
                </a:moveTo>
                <a:lnTo>
                  <a:pt x="1924444" y="0"/>
                </a:lnTo>
                <a:lnTo>
                  <a:pt x="1924444" y="575357"/>
                </a:lnTo>
                <a:lnTo>
                  <a:pt x="0" y="5753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332AACD-9E44-ED2F-E430-A5D69AB7CDED}"/>
              </a:ext>
            </a:extLst>
          </p:cNvPr>
          <p:cNvSpPr txBox="1"/>
          <p:nvPr/>
        </p:nvSpPr>
        <p:spPr>
          <a:xfrm>
            <a:off x="5156914" y="352205"/>
            <a:ext cx="4444286" cy="413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Za</a:t>
            </a:r>
            <a:r>
              <a:rPr kumimoji="0" lang="hr-HR" sz="2499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š</a:t>
            </a:r>
            <a:r>
              <a:rPr kumimoji="0" lang="en-US" sz="2499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to compliance program? 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B46A9DA-48CB-3D06-0E80-5A1EA2CF3E39}"/>
              </a:ext>
            </a:extLst>
          </p:cNvPr>
          <p:cNvSpPr txBox="1"/>
          <p:nvPr/>
        </p:nvSpPr>
        <p:spPr>
          <a:xfrm>
            <a:off x="12664807" y="352205"/>
            <a:ext cx="1947225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14.5.2026.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5C6301F-8073-D21A-60D1-CED6096918D6}"/>
              </a:ext>
            </a:extLst>
          </p:cNvPr>
          <p:cNvSpPr txBox="1"/>
          <p:nvPr/>
        </p:nvSpPr>
        <p:spPr>
          <a:xfrm>
            <a:off x="16634622" y="352205"/>
            <a:ext cx="624678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33B8E-F065-419F-A328-14985D8682B4}" type="slidenum">
              <a:rPr kumimoji="0" lang="en-US" sz="2499" b="0" i="0" u="none" strike="noStrike" kern="1200" cap="none" spc="7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2499" b="0" i="0" u="none" strike="noStrike" kern="1200" cap="none" spc="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rk Pro Extra-Light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FC70160-1262-BBD5-39F3-6819284E7113}"/>
              </a:ext>
            </a:extLst>
          </p:cNvPr>
          <p:cNvSpPr txBox="1"/>
          <p:nvPr/>
        </p:nvSpPr>
        <p:spPr>
          <a:xfrm>
            <a:off x="1042987" y="1336946"/>
            <a:ext cx="16431461" cy="992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83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Što</a:t>
            </a:r>
            <a:r>
              <a:rPr kumimoji="0" lang="it-IT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kumimoji="0" lang="it-IT" sz="54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regulator</a:t>
            </a:r>
            <a:r>
              <a:rPr kumimoji="0" lang="it-IT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kumimoji="0" lang="it-IT" sz="54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traži</a:t>
            </a:r>
            <a:r>
              <a:rPr kumimoji="0" lang="it-IT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kumimoji="0" lang="hr-HR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-</a:t>
            </a:r>
            <a:r>
              <a:rPr kumimoji="0" lang="it-IT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 i </a:t>
            </a:r>
            <a:r>
              <a:rPr kumimoji="0" lang="it-IT" sz="54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što</a:t>
            </a:r>
            <a:r>
              <a:rPr kumimoji="0" lang="it-IT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kumimoji="0" lang="it-IT" sz="54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ga</a:t>
            </a:r>
            <a:r>
              <a:rPr kumimoji="0" lang="hr-HR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/nas</a:t>
            </a:r>
            <a:r>
              <a:rPr kumimoji="0" lang="it-IT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kumimoji="0" lang="hr-HR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„</a:t>
            </a:r>
            <a:r>
              <a:rPr kumimoji="0" lang="it-IT" sz="54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smiruje</a:t>
            </a:r>
            <a:r>
              <a:rPr kumimoji="0" lang="hr-HR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”</a:t>
            </a:r>
            <a:endParaRPr kumimoji="0" lang="it-IT" sz="5400" b="0" i="0" u="none" strike="noStrike" kern="1200" cap="none" spc="1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rk Pro Extra-Light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743F088A-0B20-73A0-AAED-3BFA6E6A1A61}"/>
              </a:ext>
            </a:extLst>
          </p:cNvPr>
          <p:cNvSpPr/>
          <p:nvPr/>
        </p:nvSpPr>
        <p:spPr>
          <a:xfrm>
            <a:off x="768096" y="4383332"/>
            <a:ext cx="5303520" cy="2950918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39" name="Shape 13">
            <a:extLst>
              <a:ext uri="{FF2B5EF4-FFF2-40B4-BE49-F238E27FC236}">
                <a16:creationId xmlns:a16="http://schemas.microsoft.com/office/drawing/2014/main" id="{87CDAC40-CA03-F037-FEB4-529C6C2BCA58}"/>
              </a:ext>
            </a:extLst>
          </p:cNvPr>
          <p:cNvSpPr/>
          <p:nvPr/>
        </p:nvSpPr>
        <p:spPr>
          <a:xfrm>
            <a:off x="12289536" y="4383332"/>
            <a:ext cx="5303520" cy="2950918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4" name="Shape 7">
            <a:extLst>
              <a:ext uri="{FF2B5EF4-FFF2-40B4-BE49-F238E27FC236}">
                <a16:creationId xmlns:a16="http://schemas.microsoft.com/office/drawing/2014/main" id="{6B57DC4C-80B7-E76D-8F3A-695CC94711E2}"/>
              </a:ext>
            </a:extLst>
          </p:cNvPr>
          <p:cNvSpPr/>
          <p:nvPr/>
        </p:nvSpPr>
        <p:spPr>
          <a:xfrm>
            <a:off x="768096" y="2651760"/>
            <a:ext cx="7863840" cy="640080"/>
          </a:xfrm>
          <a:prstGeom prst="rect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E5C9872E-7F30-20A1-ECEF-FFF7EA637BEF}"/>
              </a:ext>
            </a:extLst>
          </p:cNvPr>
          <p:cNvSpPr/>
          <p:nvPr/>
        </p:nvSpPr>
        <p:spPr>
          <a:xfrm>
            <a:off x="768096" y="2651760"/>
            <a:ext cx="78638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hr-HR" sz="2200" b="1" dirty="0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Š</a:t>
            </a:r>
            <a:r>
              <a:rPr lang="en-US" sz="2200" b="1" dirty="0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to </a:t>
            </a:r>
            <a:r>
              <a:rPr lang="hr-HR" sz="2200" b="1" dirty="0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tijela </a:t>
            </a:r>
            <a:r>
              <a:rPr lang="en-US" sz="2200" b="1" dirty="0" err="1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tra</a:t>
            </a:r>
            <a:r>
              <a:rPr lang="hr-HR" sz="2200" b="1" dirty="0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ž</a:t>
            </a:r>
            <a:r>
              <a:rPr lang="en-US" sz="2200" b="1" dirty="0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e kod </a:t>
            </a:r>
            <a:r>
              <a:rPr lang="en-US" sz="2200" b="1" i="1" dirty="0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dawn raida</a:t>
            </a:r>
            <a:endParaRPr lang="en-US" sz="2200" i="1" dirty="0">
              <a:latin typeface="Mark Pro Extra-Light" panose="020B0604020202020204" charset="-18"/>
            </a:endParaRPr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8A3E5706-AD1E-85E8-95AD-22AF65B450A0}"/>
              </a:ext>
            </a:extLst>
          </p:cNvPr>
          <p:cNvSpPr/>
          <p:nvPr/>
        </p:nvSpPr>
        <p:spPr>
          <a:xfrm>
            <a:off x="768096" y="3438144"/>
            <a:ext cx="548640" cy="548640"/>
          </a:xfrm>
          <a:prstGeom prst="rect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AADEB970-80A3-1576-8772-0C93C90E8615}"/>
              </a:ext>
            </a:extLst>
          </p:cNvPr>
          <p:cNvSpPr/>
          <p:nvPr/>
        </p:nvSpPr>
        <p:spPr>
          <a:xfrm>
            <a:off x="768096" y="3438144"/>
            <a:ext cx="5486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200" b="1" dirty="0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!</a:t>
            </a:r>
            <a:endParaRPr lang="en-US" sz="2200" dirty="0">
              <a:latin typeface="Mark Pro Extra-Light" panose="020B0604020202020204" charset="-18"/>
            </a:endParaRPr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5F2F1947-2B08-BEBA-9CC7-5A8EC8BF4F6E}"/>
              </a:ext>
            </a:extLst>
          </p:cNvPr>
          <p:cNvSpPr/>
          <p:nvPr/>
        </p:nvSpPr>
        <p:spPr>
          <a:xfrm>
            <a:off x="1499616" y="3438144"/>
            <a:ext cx="71323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2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Mailovi o cijenama s distributerima</a:t>
            </a:r>
            <a:endParaRPr lang="en-US" sz="22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70136AE1-98D7-788E-3111-F3066EC2C493}"/>
              </a:ext>
            </a:extLst>
          </p:cNvPr>
          <p:cNvSpPr/>
          <p:nvPr/>
        </p:nvSpPr>
        <p:spPr>
          <a:xfrm>
            <a:off x="768096" y="4498848"/>
            <a:ext cx="548640" cy="548640"/>
          </a:xfrm>
          <a:prstGeom prst="rect">
            <a:avLst/>
          </a:prstGeom>
          <a:solidFill>
            <a:srgbClr val="FF7F34"/>
          </a:solidFill>
          <a:ln w="12700">
            <a:solidFill>
              <a:srgbClr val="FF7F34"/>
            </a:solidFill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660CFB51-DE73-7F2F-8531-826B05A1BBB0}"/>
              </a:ext>
            </a:extLst>
          </p:cNvPr>
          <p:cNvSpPr/>
          <p:nvPr/>
        </p:nvSpPr>
        <p:spPr>
          <a:xfrm>
            <a:off x="768096" y="4498848"/>
            <a:ext cx="548640" cy="548640"/>
          </a:xfrm>
          <a:prstGeom prst="rect">
            <a:avLst/>
          </a:prstGeom>
          <a:solidFill>
            <a:srgbClr val="D39E4C"/>
          </a:solidFill>
          <a:ln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en-US" sz="2200" b="1" dirty="0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!</a:t>
            </a:r>
            <a:endParaRPr lang="en-US" sz="2200" dirty="0">
              <a:latin typeface="Mark Pro Extra-Light" panose="020B0604020202020204" charset="-18"/>
            </a:endParaRPr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7BF055E1-656C-65E8-CC9E-FE7CAB7AF770}"/>
              </a:ext>
            </a:extLst>
          </p:cNvPr>
          <p:cNvSpPr/>
          <p:nvPr/>
        </p:nvSpPr>
        <p:spPr>
          <a:xfrm>
            <a:off x="1499616" y="4498848"/>
            <a:ext cx="71323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hr-HR" sz="22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Odredbe </a:t>
            </a:r>
            <a:r>
              <a:rPr lang="en-US" sz="22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o </a:t>
            </a:r>
            <a:r>
              <a:rPr lang="en-US" sz="220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preporu</a:t>
            </a:r>
            <a:r>
              <a:rPr lang="hr-HR" sz="22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č</a:t>
            </a:r>
            <a:r>
              <a:rPr lang="en-US" sz="220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enim</a:t>
            </a:r>
            <a:r>
              <a:rPr lang="en-US" sz="22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cijenama</a:t>
            </a:r>
            <a:endParaRPr lang="en-US" sz="22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8FE5A39C-F2EA-7AE4-0393-54CC7890876D}"/>
              </a:ext>
            </a:extLst>
          </p:cNvPr>
          <p:cNvSpPr/>
          <p:nvPr/>
        </p:nvSpPr>
        <p:spPr>
          <a:xfrm>
            <a:off x="768096" y="5559552"/>
            <a:ext cx="548640" cy="548640"/>
          </a:xfrm>
          <a:prstGeom prst="rect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6C429F7A-8D32-29AD-AA5E-5C7C9B9D6D53}"/>
              </a:ext>
            </a:extLst>
          </p:cNvPr>
          <p:cNvSpPr/>
          <p:nvPr/>
        </p:nvSpPr>
        <p:spPr>
          <a:xfrm>
            <a:off x="768096" y="5559552"/>
            <a:ext cx="5486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200" b="1" dirty="0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!</a:t>
            </a:r>
            <a:endParaRPr lang="en-US" sz="2200" dirty="0">
              <a:latin typeface="Mark Pro Extra-Light" panose="020B0604020202020204" charset="-18"/>
            </a:endParaRPr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0E483054-4F9F-3810-ADBF-7D01BB868823}"/>
              </a:ext>
            </a:extLst>
          </p:cNvPr>
          <p:cNvSpPr/>
          <p:nvPr/>
        </p:nvSpPr>
        <p:spPr>
          <a:xfrm>
            <a:off x="1499616" y="5559552"/>
            <a:ext cx="71323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2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Interna uputstva o </a:t>
            </a:r>
            <a:r>
              <a:rPr lang="hr-HR" sz="22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„</a:t>
            </a:r>
            <a:r>
              <a:rPr lang="en-US" sz="220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kontroli</a:t>
            </a:r>
            <a:r>
              <a:rPr lang="hr-HR" sz="22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”</a:t>
            </a:r>
            <a:r>
              <a:rPr lang="en-US" sz="22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online prodaje</a:t>
            </a:r>
            <a:endParaRPr lang="en-US" sz="22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0" name="Shape 18">
            <a:extLst>
              <a:ext uri="{FF2B5EF4-FFF2-40B4-BE49-F238E27FC236}">
                <a16:creationId xmlns:a16="http://schemas.microsoft.com/office/drawing/2014/main" id="{F196BE85-8A00-8860-DEAE-3208230E8065}"/>
              </a:ext>
            </a:extLst>
          </p:cNvPr>
          <p:cNvSpPr/>
          <p:nvPr/>
        </p:nvSpPr>
        <p:spPr>
          <a:xfrm>
            <a:off x="768096" y="6620256"/>
            <a:ext cx="548640" cy="548640"/>
          </a:xfrm>
          <a:prstGeom prst="rect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21" name="Text 19">
            <a:extLst>
              <a:ext uri="{FF2B5EF4-FFF2-40B4-BE49-F238E27FC236}">
                <a16:creationId xmlns:a16="http://schemas.microsoft.com/office/drawing/2014/main" id="{F624AB85-4E4B-4C65-6A98-2BF19BD3920D}"/>
              </a:ext>
            </a:extLst>
          </p:cNvPr>
          <p:cNvSpPr/>
          <p:nvPr/>
        </p:nvSpPr>
        <p:spPr>
          <a:xfrm>
            <a:off x="768096" y="6620256"/>
            <a:ext cx="5486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200" b="1" dirty="0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!</a:t>
            </a:r>
            <a:endParaRPr lang="en-US" sz="2200" dirty="0">
              <a:latin typeface="Mark Pro Extra-Light" panose="020B0604020202020204" charset="-18"/>
            </a:endParaRPr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B548B418-8AF3-ADC3-5A35-18C7F5D365C6}"/>
              </a:ext>
            </a:extLst>
          </p:cNvPr>
          <p:cNvSpPr/>
          <p:nvPr/>
        </p:nvSpPr>
        <p:spPr>
          <a:xfrm>
            <a:off x="1499616" y="6620256"/>
            <a:ext cx="71323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2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Evidencija pritisaka na distributere</a:t>
            </a:r>
            <a:endParaRPr lang="en-US" sz="22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3" name="Shape 21">
            <a:extLst>
              <a:ext uri="{FF2B5EF4-FFF2-40B4-BE49-F238E27FC236}">
                <a16:creationId xmlns:a16="http://schemas.microsoft.com/office/drawing/2014/main" id="{0A26ABCE-51A1-F1D1-621D-E24B0BF4D7B2}"/>
              </a:ext>
            </a:extLst>
          </p:cNvPr>
          <p:cNvSpPr/>
          <p:nvPr/>
        </p:nvSpPr>
        <p:spPr>
          <a:xfrm>
            <a:off x="768096" y="7680960"/>
            <a:ext cx="548640" cy="548640"/>
          </a:xfrm>
          <a:prstGeom prst="rect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24" name="Text 22">
            <a:extLst>
              <a:ext uri="{FF2B5EF4-FFF2-40B4-BE49-F238E27FC236}">
                <a16:creationId xmlns:a16="http://schemas.microsoft.com/office/drawing/2014/main" id="{5A5EBD1B-CB47-4561-1FEF-0294EBE48ECC}"/>
              </a:ext>
            </a:extLst>
          </p:cNvPr>
          <p:cNvSpPr/>
          <p:nvPr/>
        </p:nvSpPr>
        <p:spPr>
          <a:xfrm>
            <a:off x="768096" y="7680960"/>
            <a:ext cx="5486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200" b="1" dirty="0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!</a:t>
            </a:r>
            <a:endParaRPr lang="en-US" sz="2200" dirty="0">
              <a:latin typeface="Mark Pro Extra-Light" panose="020B0604020202020204" charset="-18"/>
            </a:endParaRPr>
          </a:p>
        </p:txBody>
      </p:sp>
      <p:sp>
        <p:nvSpPr>
          <p:cNvPr id="25" name="Text 23">
            <a:extLst>
              <a:ext uri="{FF2B5EF4-FFF2-40B4-BE49-F238E27FC236}">
                <a16:creationId xmlns:a16="http://schemas.microsoft.com/office/drawing/2014/main" id="{CDBEF428-65A8-4766-D13E-9792622B29CB}"/>
              </a:ext>
            </a:extLst>
          </p:cNvPr>
          <p:cNvSpPr/>
          <p:nvPr/>
        </p:nvSpPr>
        <p:spPr>
          <a:xfrm>
            <a:off x="1499616" y="7680960"/>
            <a:ext cx="71323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2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Neformalni dogovori bez pisanog traga</a:t>
            </a:r>
            <a:endParaRPr lang="en-US" sz="22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6" name="Shape 24">
            <a:extLst>
              <a:ext uri="{FF2B5EF4-FFF2-40B4-BE49-F238E27FC236}">
                <a16:creationId xmlns:a16="http://schemas.microsoft.com/office/drawing/2014/main" id="{2297CA0B-8464-8699-31DA-93A4F4A02E19}"/>
              </a:ext>
            </a:extLst>
          </p:cNvPr>
          <p:cNvSpPr/>
          <p:nvPr/>
        </p:nvSpPr>
        <p:spPr>
          <a:xfrm>
            <a:off x="9509760" y="2651760"/>
            <a:ext cx="7863840" cy="640080"/>
          </a:xfrm>
          <a:prstGeom prst="rect">
            <a:avLst/>
          </a:prstGeom>
          <a:solidFill>
            <a:srgbClr val="21291E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27" name="Text 25">
            <a:extLst>
              <a:ext uri="{FF2B5EF4-FFF2-40B4-BE49-F238E27FC236}">
                <a16:creationId xmlns:a16="http://schemas.microsoft.com/office/drawing/2014/main" id="{07D8FC25-37E6-B449-B607-5BB5B3561275}"/>
              </a:ext>
            </a:extLst>
          </p:cNvPr>
          <p:cNvSpPr/>
          <p:nvPr/>
        </p:nvSpPr>
        <p:spPr>
          <a:xfrm>
            <a:off x="9509760" y="2651760"/>
            <a:ext cx="78638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hr-HR" sz="22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Š</a:t>
            </a:r>
            <a:r>
              <a:rPr lang="en-US" sz="22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to smanjuje </a:t>
            </a:r>
            <a:r>
              <a:rPr lang="en-US" sz="2200" b="1" dirty="0" err="1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rizik</a:t>
            </a:r>
            <a:r>
              <a:rPr lang="en-US" sz="22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</a:t>
            </a:r>
            <a:r>
              <a:rPr lang="hr-HR" sz="22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(moguće i</a:t>
            </a:r>
            <a:r>
              <a:rPr lang="en-US" sz="22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</a:t>
            </a:r>
            <a:r>
              <a:rPr lang="en-US" sz="2200" b="1" dirty="0" err="1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kazne</a:t>
            </a:r>
            <a:r>
              <a:rPr lang="hr-HR" sz="22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)</a:t>
            </a:r>
            <a:endParaRPr lang="en-US" sz="2200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29" name="Text 27">
            <a:extLst>
              <a:ext uri="{FF2B5EF4-FFF2-40B4-BE49-F238E27FC236}">
                <a16:creationId xmlns:a16="http://schemas.microsoft.com/office/drawing/2014/main" id="{1FF9C4B5-D61B-D62E-907B-AE599AE0A718}"/>
              </a:ext>
            </a:extLst>
          </p:cNvPr>
          <p:cNvSpPr/>
          <p:nvPr/>
        </p:nvSpPr>
        <p:spPr>
          <a:xfrm>
            <a:off x="9509760" y="3438144"/>
            <a:ext cx="548640" cy="548640"/>
          </a:xfrm>
          <a:prstGeom prst="rect">
            <a:avLst/>
          </a:prstGeom>
          <a:solidFill>
            <a:srgbClr val="21291E"/>
          </a:solidFill>
          <a:ln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en-US" sz="22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V</a:t>
            </a:r>
            <a:endParaRPr lang="en-US" sz="2200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6272483D-6577-2B5F-E185-6DF6A6DF4AE8}"/>
              </a:ext>
            </a:extLst>
          </p:cNvPr>
          <p:cNvSpPr/>
          <p:nvPr/>
        </p:nvSpPr>
        <p:spPr>
          <a:xfrm>
            <a:off x="10241280" y="3438144"/>
            <a:ext cx="71323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20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Dokumentiran</a:t>
            </a:r>
            <a:r>
              <a:rPr lang="en-US" sz="22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</a:t>
            </a:r>
            <a:r>
              <a:rPr lang="hr-HR" sz="22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(</a:t>
            </a:r>
            <a:r>
              <a:rPr lang="en-US" sz="22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compliance</a:t>
            </a:r>
            <a:r>
              <a:rPr lang="hr-HR" sz="22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)</a:t>
            </a:r>
            <a:r>
              <a:rPr lang="en-US" sz="22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program</a:t>
            </a:r>
            <a:endParaRPr lang="en-US" sz="22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32" name="Text 30">
            <a:extLst>
              <a:ext uri="{FF2B5EF4-FFF2-40B4-BE49-F238E27FC236}">
                <a16:creationId xmlns:a16="http://schemas.microsoft.com/office/drawing/2014/main" id="{0966453A-D47B-4F05-51D5-200A85E007FE}"/>
              </a:ext>
            </a:extLst>
          </p:cNvPr>
          <p:cNvSpPr/>
          <p:nvPr/>
        </p:nvSpPr>
        <p:spPr>
          <a:xfrm>
            <a:off x="9509760" y="4498848"/>
            <a:ext cx="548640" cy="548640"/>
          </a:xfrm>
          <a:prstGeom prst="rect">
            <a:avLst/>
          </a:prstGeom>
          <a:solidFill>
            <a:srgbClr val="21291E"/>
          </a:solidFill>
          <a:ln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en-US" sz="22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V</a:t>
            </a:r>
            <a:endParaRPr lang="en-US" sz="2200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33" name="Text 31">
            <a:extLst>
              <a:ext uri="{FF2B5EF4-FFF2-40B4-BE49-F238E27FC236}">
                <a16:creationId xmlns:a16="http://schemas.microsoft.com/office/drawing/2014/main" id="{630ABC84-CFD5-9BDC-BD98-E51261689456}"/>
              </a:ext>
            </a:extLst>
          </p:cNvPr>
          <p:cNvSpPr/>
          <p:nvPr/>
        </p:nvSpPr>
        <p:spPr>
          <a:xfrm>
            <a:off x="10241280" y="4498848"/>
            <a:ext cx="71323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2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Redoviti treninzi za prodajni tim</a:t>
            </a:r>
            <a:endParaRPr lang="en-US" sz="22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43" name="Text 33">
            <a:extLst>
              <a:ext uri="{FF2B5EF4-FFF2-40B4-BE49-F238E27FC236}">
                <a16:creationId xmlns:a16="http://schemas.microsoft.com/office/drawing/2014/main" id="{BC3905BF-DF4D-7D95-24BF-F024CAB0C715}"/>
              </a:ext>
            </a:extLst>
          </p:cNvPr>
          <p:cNvSpPr/>
          <p:nvPr/>
        </p:nvSpPr>
        <p:spPr>
          <a:xfrm>
            <a:off x="9509760" y="5559552"/>
            <a:ext cx="548640" cy="548640"/>
          </a:xfrm>
          <a:prstGeom prst="rect">
            <a:avLst/>
          </a:prstGeom>
          <a:solidFill>
            <a:srgbClr val="21291E"/>
          </a:solidFill>
          <a:ln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en-US" sz="22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V</a:t>
            </a:r>
            <a:endParaRPr lang="en-US" sz="2200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44" name="Text 34">
            <a:extLst>
              <a:ext uri="{FF2B5EF4-FFF2-40B4-BE49-F238E27FC236}">
                <a16:creationId xmlns:a16="http://schemas.microsoft.com/office/drawing/2014/main" id="{A8A559DE-3AD9-C794-84B0-F6ACF04AC8D5}"/>
              </a:ext>
            </a:extLst>
          </p:cNvPr>
          <p:cNvSpPr/>
          <p:nvPr/>
        </p:nvSpPr>
        <p:spPr>
          <a:xfrm>
            <a:off x="10241280" y="5559552"/>
            <a:ext cx="71323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2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Jasni komunikacijski protokoli</a:t>
            </a:r>
            <a:endParaRPr lang="en-US" sz="22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46" name="Text 36">
            <a:extLst>
              <a:ext uri="{FF2B5EF4-FFF2-40B4-BE49-F238E27FC236}">
                <a16:creationId xmlns:a16="http://schemas.microsoft.com/office/drawing/2014/main" id="{8D1B7983-D203-F263-87EC-A2E2196D7069}"/>
              </a:ext>
            </a:extLst>
          </p:cNvPr>
          <p:cNvSpPr/>
          <p:nvPr/>
        </p:nvSpPr>
        <p:spPr>
          <a:xfrm>
            <a:off x="9509760" y="6620256"/>
            <a:ext cx="548640" cy="548640"/>
          </a:xfrm>
          <a:prstGeom prst="rect">
            <a:avLst/>
          </a:prstGeom>
          <a:solidFill>
            <a:srgbClr val="21291E"/>
          </a:solidFill>
          <a:ln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en-US" sz="22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V</a:t>
            </a:r>
            <a:endParaRPr lang="en-US" sz="2200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47" name="Text 37">
            <a:extLst>
              <a:ext uri="{FF2B5EF4-FFF2-40B4-BE49-F238E27FC236}">
                <a16:creationId xmlns:a16="http://schemas.microsoft.com/office/drawing/2014/main" id="{86D09ACC-8495-5BF2-01F8-4BF47B8C1B7F}"/>
              </a:ext>
            </a:extLst>
          </p:cNvPr>
          <p:cNvSpPr/>
          <p:nvPr/>
        </p:nvSpPr>
        <p:spPr>
          <a:xfrm>
            <a:off x="10241280" y="6620256"/>
            <a:ext cx="71323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2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Audit trail: tko, </a:t>
            </a:r>
            <a:r>
              <a:rPr lang="hr-HR" sz="22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š</a:t>
            </a:r>
            <a:r>
              <a:rPr lang="en-US" sz="22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to, kada odobrio</a:t>
            </a:r>
            <a:endParaRPr lang="en-US" sz="22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48" name="Shape 38">
            <a:extLst>
              <a:ext uri="{FF2B5EF4-FFF2-40B4-BE49-F238E27FC236}">
                <a16:creationId xmlns:a16="http://schemas.microsoft.com/office/drawing/2014/main" id="{8D14DD1B-4240-53F0-3E58-6EAF05985DEB}"/>
              </a:ext>
            </a:extLst>
          </p:cNvPr>
          <p:cNvSpPr/>
          <p:nvPr/>
        </p:nvSpPr>
        <p:spPr>
          <a:xfrm>
            <a:off x="9509760" y="7680960"/>
            <a:ext cx="548640" cy="548640"/>
          </a:xfrm>
          <a:prstGeom prst="rect">
            <a:avLst/>
          </a:prstGeom>
          <a:solidFill>
            <a:srgbClr val="21291E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49" name="Text 39">
            <a:extLst>
              <a:ext uri="{FF2B5EF4-FFF2-40B4-BE49-F238E27FC236}">
                <a16:creationId xmlns:a16="http://schemas.microsoft.com/office/drawing/2014/main" id="{8A276E90-ECB5-3675-043B-FE2E1591C193}"/>
              </a:ext>
            </a:extLst>
          </p:cNvPr>
          <p:cNvSpPr/>
          <p:nvPr/>
        </p:nvSpPr>
        <p:spPr>
          <a:xfrm>
            <a:off x="9509760" y="7680960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en-US" sz="22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V</a:t>
            </a:r>
            <a:endParaRPr lang="en-US" sz="2200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50" name="Text 40">
            <a:extLst>
              <a:ext uri="{FF2B5EF4-FFF2-40B4-BE49-F238E27FC236}">
                <a16:creationId xmlns:a16="http://schemas.microsoft.com/office/drawing/2014/main" id="{54F511C3-8D1A-9492-E672-CB6521C93C8C}"/>
              </a:ext>
            </a:extLst>
          </p:cNvPr>
          <p:cNvSpPr/>
          <p:nvPr/>
        </p:nvSpPr>
        <p:spPr>
          <a:xfrm>
            <a:off x="10241280" y="7680960"/>
            <a:ext cx="71323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2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Proaktivna suradnja s regulatorom</a:t>
            </a:r>
            <a:endParaRPr lang="en-US" sz="22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62859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8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39790" y="-148395"/>
            <a:ext cx="21309588" cy="10654794"/>
          </a:xfrm>
          <a:custGeom>
            <a:avLst/>
            <a:gdLst/>
            <a:ahLst/>
            <a:cxnLst/>
            <a:rect l="l" t="t" r="r" b="b"/>
            <a:pathLst>
              <a:path w="21309588" h="10654794">
                <a:moveTo>
                  <a:pt x="0" y="0"/>
                </a:moveTo>
                <a:lnTo>
                  <a:pt x="21309589" y="0"/>
                </a:lnTo>
                <a:lnTo>
                  <a:pt x="21309589" y="10654794"/>
                </a:lnTo>
                <a:lnTo>
                  <a:pt x="0" y="106547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TextBox 3"/>
          <p:cNvSpPr txBox="1"/>
          <p:nvPr/>
        </p:nvSpPr>
        <p:spPr>
          <a:xfrm>
            <a:off x="1028700" y="2854959"/>
            <a:ext cx="9219693" cy="2288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80"/>
              </a:lnSpc>
            </a:pPr>
            <a:r>
              <a:rPr lang="en-US" sz="8000" spc="24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Mapa rizičnih točaka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5124450"/>
            <a:ext cx="12924522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9"/>
              </a:lnSpc>
            </a:pPr>
            <a:r>
              <a:rPr lang="en-US" sz="3362" dirty="0">
                <a:solidFill>
                  <a:srgbClr val="D39E4C"/>
                </a:solidFill>
                <a:latin typeface="Mark Pro Light"/>
                <a:ea typeface="Mark Pro Light"/>
                <a:cs typeface="Mark Pro Light"/>
                <a:sym typeface="Mark Pro Light"/>
              </a:rPr>
              <a:t>RPM · </a:t>
            </a:r>
            <a:r>
              <a:rPr lang="en-US" sz="3362" dirty="0" err="1">
                <a:solidFill>
                  <a:srgbClr val="D39E4C"/>
                </a:solidFill>
                <a:latin typeface="Mark Pro Light"/>
                <a:ea typeface="Mark Pro Light"/>
                <a:cs typeface="Mark Pro Light"/>
                <a:sym typeface="Mark Pro Light"/>
              </a:rPr>
              <a:t>Ekskluzivnost</a:t>
            </a:r>
            <a:r>
              <a:rPr lang="en-US" sz="3362" dirty="0">
                <a:solidFill>
                  <a:srgbClr val="D39E4C"/>
                </a:solidFill>
                <a:latin typeface="Mark Pro Light"/>
                <a:ea typeface="Mark Pro Light"/>
                <a:cs typeface="Mark Pro Light"/>
                <a:sym typeface="Mark Pro Light"/>
              </a:rPr>
              <a:t> · Dual pricing · Online </a:t>
            </a:r>
            <a:r>
              <a:rPr lang="en-US" sz="3362" dirty="0" err="1">
                <a:solidFill>
                  <a:srgbClr val="D39E4C"/>
                </a:solidFill>
                <a:latin typeface="Mark Pro Light"/>
                <a:ea typeface="Mark Pro Light"/>
                <a:cs typeface="Mark Pro Light"/>
                <a:sym typeface="Mark Pro Light"/>
              </a:rPr>
              <a:t>prodaja</a:t>
            </a:r>
            <a:endParaRPr lang="en-US" sz="3362" dirty="0">
              <a:solidFill>
                <a:srgbClr val="D39E4C"/>
              </a:solidFill>
              <a:latin typeface="Mark Pro Light"/>
              <a:ea typeface="Mark Pro Light"/>
              <a:cs typeface="Mark Pro Light"/>
              <a:sym typeface="Mark Pro Light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925636" y="8560597"/>
            <a:ext cx="2333664" cy="697703"/>
          </a:xfrm>
          <a:custGeom>
            <a:avLst/>
            <a:gdLst/>
            <a:ahLst/>
            <a:cxnLst/>
            <a:rect l="l" t="t" r="r" b="b"/>
            <a:pathLst>
              <a:path w="2333664" h="697703">
                <a:moveTo>
                  <a:pt x="0" y="0"/>
                </a:moveTo>
                <a:lnTo>
                  <a:pt x="2333664" y="0"/>
                </a:lnTo>
                <a:lnTo>
                  <a:pt x="2333664" y="697703"/>
                </a:lnTo>
                <a:lnTo>
                  <a:pt x="0" y="697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84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146788-2D65-BF20-A967-53FF02F2E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07604355-449E-71EA-4C23-8EF578C3B0E0}"/>
              </a:ext>
            </a:extLst>
          </p:cNvPr>
          <p:cNvSpPr/>
          <p:nvPr/>
        </p:nvSpPr>
        <p:spPr>
          <a:xfrm flipV="1">
            <a:off x="1028700" y="1028700"/>
            <a:ext cx="16230600" cy="1905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rk Pro Extra-Light" panose="020B0604020202020204" charset="-18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ACFD85B-6234-4029-6248-368000234DD6}"/>
              </a:ext>
            </a:extLst>
          </p:cNvPr>
          <p:cNvSpPr/>
          <p:nvPr/>
        </p:nvSpPr>
        <p:spPr>
          <a:xfrm>
            <a:off x="1028700" y="296853"/>
            <a:ext cx="1924444" cy="575357"/>
          </a:xfrm>
          <a:custGeom>
            <a:avLst/>
            <a:gdLst/>
            <a:ahLst/>
            <a:cxnLst/>
            <a:rect l="l" t="t" r="r" b="b"/>
            <a:pathLst>
              <a:path w="1924444" h="575357">
                <a:moveTo>
                  <a:pt x="0" y="0"/>
                </a:moveTo>
                <a:lnTo>
                  <a:pt x="1924444" y="0"/>
                </a:lnTo>
                <a:lnTo>
                  <a:pt x="1924444" y="575357"/>
                </a:lnTo>
                <a:lnTo>
                  <a:pt x="0" y="5753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rk Pro Extra-Light" panose="020B0604020202020204" charset="-18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1E06F28-DFA2-B5B7-D159-57A883B99833}"/>
              </a:ext>
            </a:extLst>
          </p:cNvPr>
          <p:cNvSpPr txBox="1"/>
          <p:nvPr/>
        </p:nvSpPr>
        <p:spPr>
          <a:xfrm>
            <a:off x="5156914" y="352205"/>
            <a:ext cx="4444286" cy="413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99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Mapa rizičnih točaka</a:t>
            </a:r>
            <a:r>
              <a:rPr kumimoji="0" lang="en-US" sz="2499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 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8A5AB1A-3E71-9BBE-A413-BCBACDE8BA0B}"/>
              </a:ext>
            </a:extLst>
          </p:cNvPr>
          <p:cNvSpPr txBox="1"/>
          <p:nvPr/>
        </p:nvSpPr>
        <p:spPr>
          <a:xfrm>
            <a:off x="12664807" y="352205"/>
            <a:ext cx="1947225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14.5.2026.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1A5D2AA9-91A1-F51C-8148-2D4B033FE0EF}"/>
              </a:ext>
            </a:extLst>
          </p:cNvPr>
          <p:cNvSpPr txBox="1"/>
          <p:nvPr/>
        </p:nvSpPr>
        <p:spPr>
          <a:xfrm>
            <a:off x="16634622" y="352205"/>
            <a:ext cx="624678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33B8E-F065-419F-A328-14985D8682B4}" type="slidenum">
              <a:rPr kumimoji="0" lang="en-US" sz="2499" b="0" i="0" u="none" strike="noStrike" kern="1200" cap="none" spc="7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2499" b="0" i="0" u="none" strike="noStrike" kern="1200" cap="none" spc="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rk Pro Extra-Light" panose="020B0604020202020204" charset="-18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C2454344-9E37-423D-6E29-B510583A9A31}"/>
              </a:ext>
            </a:extLst>
          </p:cNvPr>
          <p:cNvSpPr txBox="1"/>
          <p:nvPr/>
        </p:nvSpPr>
        <p:spPr>
          <a:xfrm>
            <a:off x="1042987" y="1336946"/>
            <a:ext cx="16431461" cy="992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83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Četiri</a:t>
            </a:r>
            <a:r>
              <a:rPr kumimoji="0" lang="it-IT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kumimoji="0" lang="it-IT" sz="54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područja</a:t>
            </a:r>
            <a:r>
              <a:rPr kumimoji="0" lang="it-IT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lang="hr-HR" sz="5400" spc="17" dirty="0">
                <a:solidFill>
                  <a:srgbClr val="FFFFFF"/>
                </a:solidFill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(</a:t>
            </a:r>
            <a:r>
              <a:rPr kumimoji="0" lang="it-IT" sz="54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visokog</a:t>
            </a:r>
            <a:r>
              <a:rPr lang="hr-HR" sz="5400" spc="17" dirty="0">
                <a:solidFill>
                  <a:srgbClr val="FFFFFF"/>
                </a:solidFill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)</a:t>
            </a:r>
            <a:r>
              <a:rPr kumimoji="0" lang="it-IT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kumimoji="0" lang="it-IT" sz="54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rizika</a:t>
            </a:r>
            <a:endParaRPr kumimoji="0" lang="it-IT" sz="5400" b="0" i="0" u="none" strike="noStrike" kern="1200" cap="none" spc="1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rk Pro Extra-Light" panose="020B0604020202020204" charset="-18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31" name="Shape 7">
            <a:extLst>
              <a:ext uri="{FF2B5EF4-FFF2-40B4-BE49-F238E27FC236}">
                <a16:creationId xmlns:a16="http://schemas.microsoft.com/office/drawing/2014/main" id="{F3BB212B-3110-9805-931C-A450BA20860C}"/>
              </a:ext>
            </a:extLst>
          </p:cNvPr>
          <p:cNvSpPr/>
          <p:nvPr/>
        </p:nvSpPr>
        <p:spPr>
          <a:xfrm>
            <a:off x="768096" y="2743200"/>
            <a:ext cx="8229600" cy="3017520"/>
          </a:xfrm>
          <a:prstGeom prst="rect">
            <a:avLst/>
          </a:prstGeom>
          <a:noFill/>
          <a:ln w="12700">
            <a:solidFill>
              <a:srgbClr val="DEDEDE"/>
            </a:solidFill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34" name="Shape 8">
            <a:extLst>
              <a:ext uri="{FF2B5EF4-FFF2-40B4-BE49-F238E27FC236}">
                <a16:creationId xmlns:a16="http://schemas.microsoft.com/office/drawing/2014/main" id="{43D57940-7647-40FA-A114-3CCCEA82136E}"/>
              </a:ext>
            </a:extLst>
          </p:cNvPr>
          <p:cNvSpPr/>
          <p:nvPr/>
        </p:nvSpPr>
        <p:spPr>
          <a:xfrm>
            <a:off x="768096" y="2743200"/>
            <a:ext cx="146304" cy="3017520"/>
          </a:xfrm>
          <a:prstGeom prst="rect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35" name="Text 9">
            <a:extLst>
              <a:ext uri="{FF2B5EF4-FFF2-40B4-BE49-F238E27FC236}">
                <a16:creationId xmlns:a16="http://schemas.microsoft.com/office/drawing/2014/main" id="{2B0109F1-C359-BC36-1755-1843BEE8CFE7}"/>
              </a:ext>
            </a:extLst>
          </p:cNvPr>
          <p:cNvSpPr/>
          <p:nvPr/>
        </p:nvSpPr>
        <p:spPr>
          <a:xfrm>
            <a:off x="1097280" y="2926080"/>
            <a:ext cx="7717536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2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RPM </a:t>
            </a:r>
            <a:r>
              <a:rPr lang="hr-HR" sz="22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-</a:t>
            </a:r>
            <a:r>
              <a:rPr lang="en-US" sz="22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</a:t>
            </a:r>
            <a:r>
              <a:rPr lang="en-US" sz="2200" b="1" dirty="0" err="1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Odre</a:t>
            </a:r>
            <a:r>
              <a:rPr lang="hr-HR" sz="22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đ</a:t>
            </a:r>
            <a:r>
              <a:rPr lang="en-US" sz="2200" b="1" dirty="0" err="1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ivanje</a:t>
            </a:r>
            <a:r>
              <a:rPr lang="en-US" sz="22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</a:t>
            </a:r>
            <a:r>
              <a:rPr lang="en-US" sz="2200" b="1" dirty="0" err="1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preprodajne</a:t>
            </a:r>
            <a:r>
              <a:rPr lang="en-US" sz="22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</a:t>
            </a:r>
            <a:r>
              <a:rPr lang="en-US" sz="2200" b="1" dirty="0" err="1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cijene</a:t>
            </a:r>
            <a:r>
              <a:rPr lang="hr-HR" sz="22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/ ostala teška </a:t>
            </a:r>
            <a:r>
              <a:rPr lang="hr-HR" sz="2200" b="1" dirty="0" err="1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ogrničenja</a:t>
            </a:r>
            <a:endParaRPr lang="en-US" sz="2200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36" name="Text 10">
            <a:extLst>
              <a:ext uri="{FF2B5EF4-FFF2-40B4-BE49-F238E27FC236}">
                <a16:creationId xmlns:a16="http://schemas.microsoft.com/office/drawing/2014/main" id="{55E76144-27D1-F974-E76E-F896188615DB}"/>
              </a:ext>
            </a:extLst>
          </p:cNvPr>
          <p:cNvSpPr/>
          <p:nvPr/>
        </p:nvSpPr>
        <p:spPr>
          <a:xfrm>
            <a:off x="1097280" y="3566160"/>
            <a:ext cx="7717536" cy="2011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90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Te</a:t>
            </a:r>
            <a:r>
              <a:rPr lang="hr-HR" sz="19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š</a:t>
            </a:r>
            <a:r>
              <a:rPr lang="en-US" sz="19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ko </a:t>
            </a:r>
            <a:r>
              <a:rPr lang="en-US" sz="190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ograni</a:t>
            </a:r>
            <a:r>
              <a:rPr lang="hr-HR" sz="19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č</a:t>
            </a:r>
            <a:r>
              <a:rPr lang="en-US" sz="190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enje</a:t>
            </a:r>
            <a:r>
              <a:rPr lang="en-US" sz="19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. </a:t>
            </a:r>
            <a:r>
              <a:rPr lang="hr-HR" sz="19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I </a:t>
            </a:r>
            <a:r>
              <a:rPr lang="en-US" sz="190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preporu</a:t>
            </a:r>
            <a:r>
              <a:rPr lang="hr-HR" sz="19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č</a:t>
            </a:r>
            <a:r>
              <a:rPr lang="en-US" sz="190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ene</a:t>
            </a:r>
            <a:r>
              <a:rPr lang="en-US" sz="19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cijene mogu biti RPM ako postoje mehanizmi pritiska (</a:t>
            </a:r>
            <a:r>
              <a:rPr lang="en-US" sz="190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uskra</a:t>
            </a:r>
            <a:r>
              <a:rPr lang="hr-HR" sz="19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ć</a:t>
            </a:r>
            <a:r>
              <a:rPr lang="en-US" sz="190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ivanje</a:t>
            </a:r>
            <a:r>
              <a:rPr lang="en-US" sz="19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popusta, </a:t>
            </a:r>
            <a:r>
              <a:rPr lang="en-US" sz="190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prekid</a:t>
            </a:r>
            <a:r>
              <a:rPr lang="en-US" sz="19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</a:t>
            </a:r>
            <a:r>
              <a:rPr lang="en-US" sz="190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opskrbe</a:t>
            </a:r>
            <a:r>
              <a:rPr lang="hr-HR" sz="19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i sl.</a:t>
            </a:r>
            <a:r>
              <a:rPr lang="en-US" sz="19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).</a:t>
            </a:r>
            <a:endParaRPr lang="hr-HR" sz="1900" dirty="0">
              <a:solidFill>
                <a:schemeClr val="bg1"/>
              </a:solidFill>
              <a:latin typeface="Mark Pro Extra-Light" panose="020B0604020202020204" charset="-18"/>
              <a:ea typeface="Century Gothic" pitchFamily="34" charset="-122"/>
              <a:cs typeface="Century Gothic" pitchFamily="34" charset="-120"/>
            </a:endParaRPr>
          </a:p>
          <a:p>
            <a:endParaRPr lang="en-US" sz="19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37" name="Shape 11">
            <a:extLst>
              <a:ext uri="{FF2B5EF4-FFF2-40B4-BE49-F238E27FC236}">
                <a16:creationId xmlns:a16="http://schemas.microsoft.com/office/drawing/2014/main" id="{9A2C07EE-57A1-6F15-EABF-AF23BA0AC622}"/>
              </a:ext>
            </a:extLst>
          </p:cNvPr>
          <p:cNvSpPr/>
          <p:nvPr/>
        </p:nvSpPr>
        <p:spPr>
          <a:xfrm>
            <a:off x="9546336" y="2743200"/>
            <a:ext cx="8229600" cy="3017520"/>
          </a:xfrm>
          <a:prstGeom prst="rect">
            <a:avLst/>
          </a:prstGeom>
          <a:noFill/>
          <a:ln w="12700">
            <a:solidFill>
              <a:srgbClr val="DEDEDE"/>
            </a:solidFill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38" name="Shape 12">
            <a:extLst>
              <a:ext uri="{FF2B5EF4-FFF2-40B4-BE49-F238E27FC236}">
                <a16:creationId xmlns:a16="http://schemas.microsoft.com/office/drawing/2014/main" id="{979AF2B9-0874-EA6B-2C84-9AE2D5F3F439}"/>
              </a:ext>
            </a:extLst>
          </p:cNvPr>
          <p:cNvSpPr/>
          <p:nvPr/>
        </p:nvSpPr>
        <p:spPr>
          <a:xfrm>
            <a:off x="9546336" y="2743200"/>
            <a:ext cx="146304" cy="3017520"/>
          </a:xfrm>
          <a:prstGeom prst="rect">
            <a:avLst/>
          </a:prstGeom>
          <a:solidFill>
            <a:srgbClr val="21291E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40" name="Text 13">
            <a:extLst>
              <a:ext uri="{FF2B5EF4-FFF2-40B4-BE49-F238E27FC236}">
                <a16:creationId xmlns:a16="http://schemas.microsoft.com/office/drawing/2014/main" id="{E571570A-6684-9EAA-B4F2-F02831463E74}"/>
              </a:ext>
            </a:extLst>
          </p:cNvPr>
          <p:cNvSpPr/>
          <p:nvPr/>
        </p:nvSpPr>
        <p:spPr>
          <a:xfrm>
            <a:off x="9875520" y="2926080"/>
            <a:ext cx="7717536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2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Ekskluzivnost i </a:t>
            </a:r>
            <a:r>
              <a:rPr lang="en-US" sz="2200" b="1" dirty="0" err="1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podjela</a:t>
            </a:r>
            <a:r>
              <a:rPr lang="en-US" sz="22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tr</a:t>
            </a:r>
            <a:r>
              <a:rPr lang="hr-HR" sz="22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ž</a:t>
            </a:r>
            <a:r>
              <a:rPr lang="en-US" sz="2200" b="1" dirty="0" err="1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i</a:t>
            </a:r>
            <a:r>
              <a:rPr lang="hr-HR" sz="22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š</a:t>
            </a:r>
            <a:r>
              <a:rPr lang="en-US" sz="22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ta</a:t>
            </a:r>
            <a:endParaRPr lang="en-US" sz="2200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41" name="Text 14">
            <a:extLst>
              <a:ext uri="{FF2B5EF4-FFF2-40B4-BE49-F238E27FC236}">
                <a16:creationId xmlns:a16="http://schemas.microsoft.com/office/drawing/2014/main" id="{BA8F2B05-BF84-A335-C491-6F1F1EB11816}"/>
              </a:ext>
            </a:extLst>
          </p:cNvPr>
          <p:cNvSpPr/>
          <p:nvPr/>
        </p:nvSpPr>
        <p:spPr>
          <a:xfrm>
            <a:off x="9875520" y="3566160"/>
            <a:ext cx="7717536" cy="2011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hr-HR" sz="1900" noProof="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Izuzeto od zabrane pod uvjetom tržišnog udjela do 30% . Ostali distributeri moraju biti informirani o zabrani </a:t>
            </a:r>
            <a:r>
              <a:rPr lang="hr-HR" sz="19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prodaje na taj teritorij </a:t>
            </a:r>
            <a:r>
              <a:rPr lang="en-US" sz="19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– </a:t>
            </a:r>
            <a:r>
              <a:rPr lang="en-US" sz="190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ina</a:t>
            </a:r>
            <a:r>
              <a:rPr lang="hr-HR" sz="19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č</a:t>
            </a:r>
            <a:r>
              <a:rPr lang="en-US" sz="19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e nema izuzeca.</a:t>
            </a:r>
            <a:endParaRPr lang="en-US" sz="19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42" name="Shape 15">
            <a:extLst>
              <a:ext uri="{FF2B5EF4-FFF2-40B4-BE49-F238E27FC236}">
                <a16:creationId xmlns:a16="http://schemas.microsoft.com/office/drawing/2014/main" id="{69CBF77F-609E-9A79-B67F-B2F1755A39B7}"/>
              </a:ext>
            </a:extLst>
          </p:cNvPr>
          <p:cNvSpPr/>
          <p:nvPr/>
        </p:nvSpPr>
        <p:spPr>
          <a:xfrm>
            <a:off x="768096" y="6035040"/>
            <a:ext cx="8229600" cy="3017520"/>
          </a:xfrm>
          <a:prstGeom prst="rect">
            <a:avLst/>
          </a:prstGeom>
          <a:noFill/>
          <a:ln w="12700">
            <a:solidFill>
              <a:srgbClr val="DEDEDE"/>
            </a:solidFill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45" name="Shape 16">
            <a:extLst>
              <a:ext uri="{FF2B5EF4-FFF2-40B4-BE49-F238E27FC236}">
                <a16:creationId xmlns:a16="http://schemas.microsoft.com/office/drawing/2014/main" id="{1B862E71-E850-44E0-5ED8-9603078D2457}"/>
              </a:ext>
            </a:extLst>
          </p:cNvPr>
          <p:cNvSpPr/>
          <p:nvPr/>
        </p:nvSpPr>
        <p:spPr>
          <a:xfrm>
            <a:off x="768096" y="6035040"/>
            <a:ext cx="146304" cy="3017520"/>
          </a:xfrm>
          <a:prstGeom prst="rect">
            <a:avLst/>
          </a:prstGeom>
          <a:solidFill>
            <a:srgbClr val="21291E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51" name="Text 17">
            <a:extLst>
              <a:ext uri="{FF2B5EF4-FFF2-40B4-BE49-F238E27FC236}">
                <a16:creationId xmlns:a16="http://schemas.microsoft.com/office/drawing/2014/main" id="{244144EB-F98B-50F1-70CE-14ED3D5E1BBC}"/>
              </a:ext>
            </a:extLst>
          </p:cNvPr>
          <p:cNvSpPr/>
          <p:nvPr/>
        </p:nvSpPr>
        <p:spPr>
          <a:xfrm>
            <a:off x="1097280" y="6217920"/>
            <a:ext cx="7717536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2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Dual pricing (dvostruke cijene)</a:t>
            </a:r>
            <a:endParaRPr lang="en-US" sz="2200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52" name="Text 18">
            <a:extLst>
              <a:ext uri="{FF2B5EF4-FFF2-40B4-BE49-F238E27FC236}">
                <a16:creationId xmlns:a16="http://schemas.microsoft.com/office/drawing/2014/main" id="{E6B39496-1057-7A0F-464B-D791DB6217CA}"/>
              </a:ext>
            </a:extLst>
          </p:cNvPr>
          <p:cNvSpPr/>
          <p:nvPr/>
        </p:nvSpPr>
        <p:spPr>
          <a:xfrm>
            <a:off x="1097280" y="6858000"/>
            <a:ext cx="7717536" cy="2011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hr-HR" sz="1900" noProof="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Različita cijena za online vs. offline dopuštena samo ako cilj nije spriječiti prodaju preko interneta (razlika u cijeni mora biti opravdana)</a:t>
            </a:r>
            <a:r>
              <a:rPr lang="hr-HR" sz="1900" i="1" noProof="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.</a:t>
            </a:r>
            <a:endParaRPr lang="hr-HR" sz="1900" i="1" noProof="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53" name="Shape 19">
            <a:extLst>
              <a:ext uri="{FF2B5EF4-FFF2-40B4-BE49-F238E27FC236}">
                <a16:creationId xmlns:a16="http://schemas.microsoft.com/office/drawing/2014/main" id="{09C16B6E-0B07-6F1E-41D4-8E642737AA2A}"/>
              </a:ext>
            </a:extLst>
          </p:cNvPr>
          <p:cNvSpPr/>
          <p:nvPr/>
        </p:nvSpPr>
        <p:spPr>
          <a:xfrm>
            <a:off x="9546336" y="6035040"/>
            <a:ext cx="8229600" cy="3017520"/>
          </a:xfrm>
          <a:prstGeom prst="rect">
            <a:avLst/>
          </a:prstGeom>
          <a:noFill/>
          <a:ln w="12700">
            <a:solidFill>
              <a:srgbClr val="DEDEDE"/>
            </a:solidFill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54" name="Shape 20">
            <a:extLst>
              <a:ext uri="{FF2B5EF4-FFF2-40B4-BE49-F238E27FC236}">
                <a16:creationId xmlns:a16="http://schemas.microsoft.com/office/drawing/2014/main" id="{97A592E5-3752-0D98-A02F-CB1B7E0F5B74}"/>
              </a:ext>
            </a:extLst>
          </p:cNvPr>
          <p:cNvSpPr/>
          <p:nvPr/>
        </p:nvSpPr>
        <p:spPr>
          <a:xfrm>
            <a:off x="9546336" y="6035040"/>
            <a:ext cx="146304" cy="3017520"/>
          </a:xfrm>
          <a:prstGeom prst="rect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55" name="Text 21">
            <a:extLst>
              <a:ext uri="{FF2B5EF4-FFF2-40B4-BE49-F238E27FC236}">
                <a16:creationId xmlns:a16="http://schemas.microsoft.com/office/drawing/2014/main" id="{805E2799-3BDA-BD41-AF9F-34F5689C3651}"/>
              </a:ext>
            </a:extLst>
          </p:cNvPr>
          <p:cNvSpPr/>
          <p:nvPr/>
        </p:nvSpPr>
        <p:spPr>
          <a:xfrm>
            <a:off x="9875520" y="6217920"/>
            <a:ext cx="7717536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2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Online prodaja i marketplace</a:t>
            </a:r>
            <a:endParaRPr lang="en-US" sz="2200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56" name="Text 22">
            <a:extLst>
              <a:ext uri="{FF2B5EF4-FFF2-40B4-BE49-F238E27FC236}">
                <a16:creationId xmlns:a16="http://schemas.microsoft.com/office/drawing/2014/main" id="{76CDF087-28A8-4BA6-A12C-2ABE3CD93E59}"/>
              </a:ext>
            </a:extLst>
          </p:cNvPr>
          <p:cNvSpPr/>
          <p:nvPr/>
        </p:nvSpPr>
        <p:spPr>
          <a:xfrm>
            <a:off x="9875520" y="6858000"/>
            <a:ext cx="7717536" cy="2011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hr-HR" sz="1900" noProof="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Zabrana </a:t>
            </a:r>
            <a:r>
              <a:rPr lang="hr-HR" sz="1900" noProof="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marketplace</a:t>
            </a:r>
            <a:r>
              <a:rPr lang="hr-HR" sz="1900" noProof="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platformi dopuštena u selektivnoj distribuciji. Neizravne mjere blokade interneta = teško ograničenje.</a:t>
            </a:r>
            <a:endParaRPr lang="hr-HR" sz="1900" noProof="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456831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84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0FA4B2-AD93-7D80-D8CB-11D772A39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B42C7835-12C2-9175-3244-ED60392207D5}"/>
              </a:ext>
            </a:extLst>
          </p:cNvPr>
          <p:cNvSpPr/>
          <p:nvPr/>
        </p:nvSpPr>
        <p:spPr>
          <a:xfrm flipV="1">
            <a:off x="1028700" y="1028700"/>
            <a:ext cx="16230600" cy="1905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rk Pro Extra-Light" panose="020B0604020202020204" charset="-18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760022C-404A-BA87-2A24-7E0066B3312E}"/>
              </a:ext>
            </a:extLst>
          </p:cNvPr>
          <p:cNvSpPr/>
          <p:nvPr/>
        </p:nvSpPr>
        <p:spPr>
          <a:xfrm>
            <a:off x="1028700" y="296853"/>
            <a:ext cx="1924444" cy="575357"/>
          </a:xfrm>
          <a:custGeom>
            <a:avLst/>
            <a:gdLst/>
            <a:ahLst/>
            <a:cxnLst/>
            <a:rect l="l" t="t" r="r" b="b"/>
            <a:pathLst>
              <a:path w="1924444" h="575357">
                <a:moveTo>
                  <a:pt x="0" y="0"/>
                </a:moveTo>
                <a:lnTo>
                  <a:pt x="1924444" y="0"/>
                </a:lnTo>
                <a:lnTo>
                  <a:pt x="1924444" y="575357"/>
                </a:lnTo>
                <a:lnTo>
                  <a:pt x="0" y="5753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rk Pro Extra-Light" panose="020B0604020202020204" charset="-18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D9B66FB-E03C-579C-E5CE-43DEF9A8FA3E}"/>
              </a:ext>
            </a:extLst>
          </p:cNvPr>
          <p:cNvSpPr txBox="1"/>
          <p:nvPr/>
        </p:nvSpPr>
        <p:spPr>
          <a:xfrm>
            <a:off x="5156914" y="352205"/>
            <a:ext cx="4444286" cy="413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99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Mapa rizičnih točaka</a:t>
            </a:r>
            <a:r>
              <a:rPr kumimoji="0" lang="en-US" sz="2499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 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2E9A761-5BCF-771B-C410-99553E4611DE}"/>
              </a:ext>
            </a:extLst>
          </p:cNvPr>
          <p:cNvSpPr txBox="1"/>
          <p:nvPr/>
        </p:nvSpPr>
        <p:spPr>
          <a:xfrm>
            <a:off x="12664807" y="352205"/>
            <a:ext cx="1947225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14.5.2026.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4908BBC7-B541-A391-8014-654D3DF2B0C0}"/>
              </a:ext>
            </a:extLst>
          </p:cNvPr>
          <p:cNvSpPr txBox="1"/>
          <p:nvPr/>
        </p:nvSpPr>
        <p:spPr>
          <a:xfrm>
            <a:off x="16634622" y="352205"/>
            <a:ext cx="624678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33B8E-F065-419F-A328-14985D8682B4}" type="slidenum">
              <a:rPr kumimoji="0" lang="en-US" sz="2499" b="0" i="0" u="none" strike="noStrike" kern="1200" cap="none" spc="7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2499" b="0" i="0" u="none" strike="noStrike" kern="1200" cap="none" spc="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rk Pro Extra-Light" panose="020B0604020202020204" charset="-18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455AE02-71EB-28F8-3FE6-B8B2D6374BD4}"/>
              </a:ext>
            </a:extLst>
          </p:cNvPr>
          <p:cNvSpPr txBox="1"/>
          <p:nvPr/>
        </p:nvSpPr>
        <p:spPr>
          <a:xfrm>
            <a:off x="1042987" y="1336946"/>
            <a:ext cx="16431461" cy="992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3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Neizravna</a:t>
            </a:r>
            <a:r>
              <a:rPr kumimoji="0" lang="it-IT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kumimoji="0" lang="it-IT" sz="54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ograničenja</a:t>
            </a:r>
            <a:r>
              <a:rPr kumimoji="0" lang="it-IT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 Internet </a:t>
            </a:r>
            <a:r>
              <a:rPr kumimoji="0" lang="it-IT" sz="54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prodaje</a:t>
            </a:r>
            <a:endParaRPr kumimoji="0" lang="it-IT" sz="5400" b="0" i="0" u="none" strike="noStrike" kern="1200" cap="none" spc="1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rk Pro Extra-Light" panose="020B0604020202020204" charset="-18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E589983-8EE6-6FB1-2F08-5A5EBFF9CC18}"/>
              </a:ext>
            </a:extLst>
          </p:cNvPr>
          <p:cNvSpPr txBox="1">
            <a:spLocks/>
          </p:cNvSpPr>
          <p:nvPr/>
        </p:nvSpPr>
        <p:spPr>
          <a:xfrm>
            <a:off x="1035558" y="3009901"/>
            <a:ext cx="9349867" cy="5505450"/>
          </a:xfrm>
          <a:prstGeom prst="rect">
            <a:avLst/>
          </a:prstGeom>
        </p:spPr>
        <p:txBody>
          <a:bodyPr lIns="0" tIns="0" rIns="72000" bIns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ct val="20000"/>
              </a:spcBef>
              <a:buFont typeface="Arial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just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ark Pro Extra-Light" panose="020B0604020202020204" charset="-18"/>
              </a:rPr>
              <a:t>sprječavanje klijenata kupca - koji se nalaze na drugom području - da pregledavaju internetske stranice kupca ili preusmjeravanje na internetsku trgovinu proizvođača ili drugog prodavatelja (napomena: obvezivanje kupca na navođenje poveznica na internetske trgovine dobavljača ili drugih prodavatelja nije teško ograničenje)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endParaRPr kumimoji="0" lang="hr-HR" sz="1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ark Pro Extra-Light" panose="020B0604020202020204" charset="-18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ark Pro Extra-Light" panose="020B0604020202020204" charset="-18"/>
              </a:rPr>
              <a:t>zahtijevanje prekida transakcije potrošačâ ako se iz podataka njihove kreditne kartice utvrdi da se nalazi izvan područja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endParaRPr kumimoji="0" lang="hr-HR" sz="1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ark Pro Extra-Light" panose="020B0604020202020204" charset="-18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ark Pro Extra-Light" panose="020B0604020202020204" charset="-18"/>
              </a:rPr>
              <a:t>zahtjev da se prodaje isključivo u fizičkom prostoru ili u fizičkoj prisutnosti specijaliziranog osoblja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endParaRPr kumimoji="0" lang="hr-HR" sz="1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ark Pro Extra-Light" panose="020B0604020202020204" charset="-18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ark Pro Extra-Light" panose="020B0604020202020204" charset="-18"/>
              </a:rPr>
              <a:t>prethodno odobrenje dobavljača za internetsku prodaju 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endParaRPr kumimoji="0" lang="hr-HR" sz="1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ark Pro Extra-Light" panose="020B0604020202020204" charset="-18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ark Pro Extra-Light" panose="020B0604020202020204" charset="-18"/>
              </a:rPr>
              <a:t>zabrana kupcu da upotrebljava cijeli kanal za internetsko oglašavanje, kao što su tražilice ili servisi za usporedbu cijena i sl.</a:t>
            </a:r>
          </a:p>
        </p:txBody>
      </p:sp>
      <p:pic>
        <p:nvPicPr>
          <p:cNvPr id="1026" name="Picture 2" descr="The Repast of the Lion (1907) Henri Rousseau jungle wall art poster print">
            <a:extLst>
              <a:ext uri="{FF2B5EF4-FFF2-40B4-BE49-F238E27FC236}">
                <a16:creationId xmlns:a16="http://schemas.microsoft.com/office/drawing/2014/main" id="{58105ACB-939E-B141-F214-90AAC4B0A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546" y="3009901"/>
            <a:ext cx="5784596" cy="578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628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84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79304B-F7D5-5F83-B6C2-65207BA2E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FA6B7F9A-5489-6C72-466B-AEE082D8F9B9}"/>
              </a:ext>
            </a:extLst>
          </p:cNvPr>
          <p:cNvSpPr/>
          <p:nvPr/>
        </p:nvSpPr>
        <p:spPr>
          <a:xfrm flipV="1">
            <a:off x="1028700" y="1028700"/>
            <a:ext cx="16230600" cy="1905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rk Pro Extra-Light" panose="020B0604020202020204" charset="-18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F12B2EC-9F24-249D-420E-5AE7B0FF379B}"/>
              </a:ext>
            </a:extLst>
          </p:cNvPr>
          <p:cNvSpPr/>
          <p:nvPr/>
        </p:nvSpPr>
        <p:spPr>
          <a:xfrm>
            <a:off x="1028700" y="296853"/>
            <a:ext cx="1924444" cy="575357"/>
          </a:xfrm>
          <a:custGeom>
            <a:avLst/>
            <a:gdLst/>
            <a:ahLst/>
            <a:cxnLst/>
            <a:rect l="l" t="t" r="r" b="b"/>
            <a:pathLst>
              <a:path w="1924444" h="575357">
                <a:moveTo>
                  <a:pt x="0" y="0"/>
                </a:moveTo>
                <a:lnTo>
                  <a:pt x="1924444" y="0"/>
                </a:lnTo>
                <a:lnTo>
                  <a:pt x="1924444" y="575357"/>
                </a:lnTo>
                <a:lnTo>
                  <a:pt x="0" y="5753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rk Pro Extra-Light" panose="020B0604020202020204" charset="-18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884C1D4-DED9-0618-56F1-CE08A35F5622}"/>
              </a:ext>
            </a:extLst>
          </p:cNvPr>
          <p:cNvSpPr txBox="1"/>
          <p:nvPr/>
        </p:nvSpPr>
        <p:spPr>
          <a:xfrm>
            <a:off x="5156914" y="352205"/>
            <a:ext cx="4444286" cy="413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99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Mapa rizičnih točaka</a:t>
            </a:r>
            <a:r>
              <a:rPr kumimoji="0" lang="en-US" sz="2499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 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F74991F-559D-7629-C748-B6629B4A79F6}"/>
              </a:ext>
            </a:extLst>
          </p:cNvPr>
          <p:cNvSpPr txBox="1"/>
          <p:nvPr/>
        </p:nvSpPr>
        <p:spPr>
          <a:xfrm>
            <a:off x="12664807" y="352205"/>
            <a:ext cx="1947225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14.5.2026.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FC03A1B-71FC-D2BE-7C95-9FAE11DB702C}"/>
              </a:ext>
            </a:extLst>
          </p:cNvPr>
          <p:cNvSpPr txBox="1"/>
          <p:nvPr/>
        </p:nvSpPr>
        <p:spPr>
          <a:xfrm>
            <a:off x="16634622" y="352205"/>
            <a:ext cx="624678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33B8E-F065-419F-A328-14985D8682B4}" type="slidenum">
              <a:rPr kumimoji="0" lang="en-US" sz="2499" b="0" i="0" u="none" strike="noStrike" kern="1200" cap="none" spc="7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2499" b="0" i="0" u="none" strike="noStrike" kern="1200" cap="none" spc="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rk Pro Extra-Light" panose="020B0604020202020204" charset="-18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4695E88-80DC-5A4B-4268-9566A2E0D7E5}"/>
              </a:ext>
            </a:extLst>
          </p:cNvPr>
          <p:cNvSpPr txBox="1"/>
          <p:nvPr/>
        </p:nvSpPr>
        <p:spPr>
          <a:xfrm>
            <a:off x="1042987" y="1336946"/>
            <a:ext cx="16431461" cy="992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3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Dopušteni</a:t>
            </a:r>
            <a:r>
              <a:rPr kumimoji="0" lang="it-IT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kumimoji="0" lang="it-IT" sz="54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zahtjevi</a:t>
            </a:r>
            <a:endParaRPr kumimoji="0" lang="it-IT" sz="5400" b="0" i="0" u="none" strike="noStrike" kern="1200" cap="none" spc="1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rk Pro Extra-Light" panose="020B0604020202020204" charset="-18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3130585-764D-4A45-4117-6909BD99C825}"/>
              </a:ext>
            </a:extLst>
          </p:cNvPr>
          <p:cNvSpPr txBox="1">
            <a:spLocks/>
          </p:cNvSpPr>
          <p:nvPr/>
        </p:nvSpPr>
        <p:spPr>
          <a:xfrm>
            <a:off x="7772400" y="3289047"/>
            <a:ext cx="9349867" cy="5505450"/>
          </a:xfrm>
          <a:prstGeom prst="rect">
            <a:avLst/>
          </a:prstGeom>
        </p:spPr>
        <p:txBody>
          <a:bodyPr lIns="0" tIns="0" rIns="72000" bIns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ct val="20000"/>
              </a:spcBef>
              <a:buFont typeface="Arial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just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ark Pro Extra-Light" panose="020B0604020202020204" charset="-18"/>
              </a:rPr>
              <a:t>kojima se osigurava kvaliteta ili izgled Internet stranice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ark Pro Extra-Light" panose="020B0604020202020204" charset="-18"/>
              </a:rPr>
              <a:t>zahtjevi povezani s izlaganjem u internetskoj trgovini (npr. minimalni broj izloženih artikala, način na koji su prikazani žigovi ili robne marke dobavljača)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ark Pro Extra-Light" panose="020B0604020202020204" charset="-18"/>
              </a:rPr>
              <a:t>zahtjev da kupac upravlja jednom ili više fizičkih trgovina ili izložbenih salona, na primjer kao uvjet za članstvo u sustavu selektivne distribucije dobavljača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ark Pro Extra-Light" panose="020B0604020202020204" charset="-18"/>
              </a:rPr>
              <a:t>zahtjev da kupac izvan interneta proda minimalnu apsolutnu količinu ugovorne robe ili usluga (ne u udjelu ukupne prodaje) kako bi tradicionalna trgovina učinkovito poslovala (napomena: za svakog kupca se može utvrditi različita količina na temelju objektivnih kriterija, npr. veličina kupca, zemljopisna lokacija i sl.)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ark Pro Extra-Light" panose="020B0604020202020204" charset="-18"/>
              </a:rPr>
              <a:t>zabrana upotrebe internetskih tržišta (npr. Amazon, </a:t>
            </a:r>
            <a:r>
              <a:rPr kumimoji="0" lang="hr-HR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ark Pro Extra-Light" panose="020B0604020202020204" charset="-18"/>
              </a:rPr>
              <a:t>AliExpress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ark Pro Extra-Light" panose="020B0604020202020204" charset="-18"/>
              </a:rPr>
              <a:t> i sl.)</a:t>
            </a:r>
          </a:p>
        </p:txBody>
      </p:sp>
      <p:pic>
        <p:nvPicPr>
          <p:cNvPr id="1026" name="Picture 2" descr="The Repast of the Lion (1907) Henri Rousseau jungle wall art poster print">
            <a:extLst>
              <a:ext uri="{FF2B5EF4-FFF2-40B4-BE49-F238E27FC236}">
                <a16:creationId xmlns:a16="http://schemas.microsoft.com/office/drawing/2014/main" id="{ABAF12B2-D2B4-8B5F-BAF8-9C3784E19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09901"/>
            <a:ext cx="5784596" cy="578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RT &amp; ARTISTS: Henri Rousseau's jungle paintings">
            <a:extLst>
              <a:ext uri="{FF2B5EF4-FFF2-40B4-BE49-F238E27FC236}">
                <a16:creationId xmlns:a16="http://schemas.microsoft.com/office/drawing/2014/main" id="{5942A948-80A8-9A73-765E-B6A5B8B6E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r="11670"/>
          <a:stretch>
            <a:fillRect/>
          </a:stretch>
        </p:blipFill>
        <p:spPr bwMode="auto">
          <a:xfrm>
            <a:off x="1282700" y="3009901"/>
            <a:ext cx="5797296" cy="578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559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84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05148B-5403-37A6-C89E-8580CE80E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E5A32AD-7BD0-4F56-91E0-A361C152BD33}"/>
              </a:ext>
            </a:extLst>
          </p:cNvPr>
          <p:cNvSpPr/>
          <p:nvPr/>
        </p:nvSpPr>
        <p:spPr>
          <a:xfrm>
            <a:off x="-4549" y="739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t="-50001" r="-695" b="-7720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487F53BD-7347-6027-5C9D-5AA8C801CE8A}"/>
              </a:ext>
            </a:extLst>
          </p:cNvPr>
          <p:cNvSpPr txBox="1"/>
          <p:nvPr/>
        </p:nvSpPr>
        <p:spPr>
          <a:xfrm>
            <a:off x="1028700" y="2854959"/>
            <a:ext cx="1611630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hr-HR" sz="8000" spc="24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D. Mjerenje rezultata</a:t>
            </a:r>
          </a:p>
          <a:p>
            <a:pPr algn="ctr">
              <a:lnSpc>
                <a:spcPts val="8080"/>
              </a:lnSpc>
            </a:pPr>
            <a:endParaRPr lang="en-US" sz="8000" spc="24" dirty="0">
              <a:solidFill>
                <a:srgbClr val="FFFFFF"/>
              </a:solidFill>
              <a:latin typeface="Mark Pro"/>
              <a:ea typeface="Mark Pro"/>
              <a:cs typeface="Mark Pro"/>
              <a:sym typeface="Mark Pro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BE7E60B-86D5-8151-288B-A3C2E6AA2FB3}"/>
              </a:ext>
            </a:extLst>
          </p:cNvPr>
          <p:cNvSpPr/>
          <p:nvPr/>
        </p:nvSpPr>
        <p:spPr>
          <a:xfrm>
            <a:off x="14925636" y="8560597"/>
            <a:ext cx="2333664" cy="697703"/>
          </a:xfrm>
          <a:custGeom>
            <a:avLst/>
            <a:gdLst/>
            <a:ahLst/>
            <a:cxnLst/>
            <a:rect l="l" t="t" r="r" b="b"/>
            <a:pathLst>
              <a:path w="2333664" h="697703">
                <a:moveTo>
                  <a:pt x="0" y="0"/>
                </a:moveTo>
                <a:lnTo>
                  <a:pt x="2333664" y="0"/>
                </a:lnTo>
                <a:lnTo>
                  <a:pt x="2333664" y="697703"/>
                </a:lnTo>
                <a:lnTo>
                  <a:pt x="0" y="697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53345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84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4123A7-0B58-683B-2FD7-1420A3D88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02A8EF2-500F-117A-0EC7-5475591FE268}"/>
              </a:ext>
            </a:extLst>
          </p:cNvPr>
          <p:cNvSpPr/>
          <p:nvPr/>
        </p:nvSpPr>
        <p:spPr>
          <a:xfrm flipV="1">
            <a:off x="1028700" y="1028700"/>
            <a:ext cx="16230600" cy="1905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rk Pro Extra-Light" panose="020B0604020202020204" charset="-18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400C544-55FF-FD4B-EBF8-C7D9ED1EAD31}"/>
              </a:ext>
            </a:extLst>
          </p:cNvPr>
          <p:cNvSpPr/>
          <p:nvPr/>
        </p:nvSpPr>
        <p:spPr>
          <a:xfrm>
            <a:off x="1028700" y="296853"/>
            <a:ext cx="1924444" cy="575357"/>
          </a:xfrm>
          <a:custGeom>
            <a:avLst/>
            <a:gdLst/>
            <a:ahLst/>
            <a:cxnLst/>
            <a:rect l="l" t="t" r="r" b="b"/>
            <a:pathLst>
              <a:path w="1924444" h="575357">
                <a:moveTo>
                  <a:pt x="0" y="0"/>
                </a:moveTo>
                <a:lnTo>
                  <a:pt x="1924444" y="0"/>
                </a:lnTo>
                <a:lnTo>
                  <a:pt x="1924444" y="575357"/>
                </a:lnTo>
                <a:lnTo>
                  <a:pt x="0" y="5753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rk Pro Extra-Light" panose="020B0604020202020204" charset="-18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3C5017B-71AD-098E-0EF7-74B43735D20A}"/>
              </a:ext>
            </a:extLst>
          </p:cNvPr>
          <p:cNvSpPr txBox="1"/>
          <p:nvPr/>
        </p:nvSpPr>
        <p:spPr>
          <a:xfrm>
            <a:off x="5156914" y="352205"/>
            <a:ext cx="4444286" cy="413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99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Mapa rizičnih točaka</a:t>
            </a:r>
            <a:r>
              <a:rPr kumimoji="0" lang="en-US" sz="2499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 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67C9E76-7381-C863-31DB-53F986EDF6FE}"/>
              </a:ext>
            </a:extLst>
          </p:cNvPr>
          <p:cNvSpPr txBox="1"/>
          <p:nvPr/>
        </p:nvSpPr>
        <p:spPr>
          <a:xfrm>
            <a:off x="12664807" y="352205"/>
            <a:ext cx="1947225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14.5.2026.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C82C0C3-4FC9-9E61-C79D-8AFED324CF73}"/>
              </a:ext>
            </a:extLst>
          </p:cNvPr>
          <p:cNvSpPr txBox="1"/>
          <p:nvPr/>
        </p:nvSpPr>
        <p:spPr>
          <a:xfrm>
            <a:off x="16634622" y="352205"/>
            <a:ext cx="624678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33B8E-F065-419F-A328-14985D8682B4}" type="slidenum">
              <a:rPr kumimoji="0" lang="en-US" sz="2499" b="0" i="0" u="none" strike="noStrike" kern="1200" cap="none" spc="7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2499" b="0" i="0" u="none" strike="noStrike" kern="1200" cap="none" spc="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rk Pro Extra-Light" panose="020B0604020202020204" charset="-18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0F3AD988-3720-4891-BBDA-BA54B8050DED}"/>
              </a:ext>
            </a:extLst>
          </p:cNvPr>
          <p:cNvSpPr txBox="1"/>
          <p:nvPr/>
        </p:nvSpPr>
        <p:spPr>
          <a:xfrm>
            <a:off x="1042987" y="1336946"/>
            <a:ext cx="16431461" cy="992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3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Crvene</a:t>
            </a:r>
            <a:r>
              <a:rPr kumimoji="0" lang="it-IT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kumimoji="0" lang="it-IT" sz="54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zastavice</a:t>
            </a:r>
            <a:r>
              <a:rPr kumimoji="0" lang="it-IT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kumimoji="0" lang="hr-HR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-</a:t>
            </a:r>
            <a:r>
              <a:rPr kumimoji="0" lang="it-IT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kumimoji="0" lang="hr-HR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š</a:t>
            </a:r>
            <a:r>
              <a:rPr kumimoji="0" lang="it-IT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to NE </a:t>
            </a:r>
            <a:r>
              <a:rPr kumimoji="0" lang="it-IT" sz="54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pisati</a:t>
            </a:r>
            <a:r>
              <a:rPr kumimoji="0" lang="it-IT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kumimoji="0" lang="it-IT" sz="54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distributerima</a:t>
            </a:r>
            <a:endParaRPr kumimoji="0" lang="it-IT" sz="5400" b="0" i="0" u="none" strike="noStrike" kern="1200" cap="none" spc="1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rk Pro Extra-Light" panose="020B0604020202020204" charset="-18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4" name="Text 7">
            <a:extLst>
              <a:ext uri="{FF2B5EF4-FFF2-40B4-BE49-F238E27FC236}">
                <a16:creationId xmlns:a16="http://schemas.microsoft.com/office/drawing/2014/main" id="{C96DD3AD-7082-0C02-0964-EB8841ED97B9}"/>
              </a:ext>
            </a:extLst>
          </p:cNvPr>
          <p:cNvSpPr/>
          <p:nvPr/>
        </p:nvSpPr>
        <p:spPr>
          <a:xfrm>
            <a:off x="1099760" y="2247900"/>
            <a:ext cx="16317913" cy="9925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hr-HR" sz="3000" noProof="1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Primjeri problematične komunikacije koji redovito završavaju u regulatornim istragama:</a:t>
            </a:r>
            <a:endParaRPr lang="hr-HR" sz="3000" noProof="1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26" name="Shape 8">
            <a:extLst>
              <a:ext uri="{FF2B5EF4-FFF2-40B4-BE49-F238E27FC236}">
                <a16:creationId xmlns:a16="http://schemas.microsoft.com/office/drawing/2014/main" id="{B005D118-3EC5-6B3D-721E-D55953D04375}"/>
              </a:ext>
            </a:extLst>
          </p:cNvPr>
          <p:cNvSpPr/>
          <p:nvPr/>
        </p:nvSpPr>
        <p:spPr>
          <a:xfrm>
            <a:off x="768096" y="3566160"/>
            <a:ext cx="10789920" cy="1133856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7" name="Text 9">
            <a:extLst>
              <a:ext uri="{FF2B5EF4-FFF2-40B4-BE49-F238E27FC236}">
                <a16:creationId xmlns:a16="http://schemas.microsoft.com/office/drawing/2014/main" id="{B0155E6A-17C6-712E-8876-E53FED3B5A3A}"/>
              </a:ext>
            </a:extLst>
          </p:cNvPr>
          <p:cNvSpPr/>
          <p:nvPr/>
        </p:nvSpPr>
        <p:spPr>
          <a:xfrm>
            <a:off x="1060704" y="3657600"/>
            <a:ext cx="10424160" cy="95097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/>
          <a:lstStyle/>
          <a:p>
            <a:r>
              <a:rPr lang="en-US" sz="2400" i="1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Ako </a:t>
            </a:r>
            <a:r>
              <a:rPr lang="en-US" sz="2400" i="1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bude</a:t>
            </a:r>
            <a:r>
              <a:rPr lang="hr-HR" sz="2400" i="1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š</a:t>
            </a:r>
            <a:r>
              <a:rPr lang="en-US" sz="2400" i="1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prodavao ispod X EUR, ne</a:t>
            </a:r>
            <a:r>
              <a:rPr lang="hr-HR" sz="2400" i="1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ć</a:t>
            </a:r>
            <a:r>
              <a:rPr lang="en-US" sz="2400" i="1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emo ti obnoviti ugovor.</a:t>
            </a:r>
            <a:endParaRPr lang="en-US" sz="24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8" name="Shape 10">
            <a:extLst>
              <a:ext uri="{FF2B5EF4-FFF2-40B4-BE49-F238E27FC236}">
                <a16:creationId xmlns:a16="http://schemas.microsoft.com/office/drawing/2014/main" id="{902609B7-E9B5-14A3-92BF-898C9C4B3598}"/>
              </a:ext>
            </a:extLst>
          </p:cNvPr>
          <p:cNvSpPr/>
          <p:nvPr/>
        </p:nvSpPr>
        <p:spPr>
          <a:xfrm>
            <a:off x="11795760" y="3566160"/>
            <a:ext cx="5669280" cy="1133856"/>
          </a:xfrm>
          <a:prstGeom prst="rect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2400">
              <a:latin typeface="Mark Pro Extra-Light" panose="020B0604020202020204" charset="-18"/>
            </a:endParaRPr>
          </a:p>
        </p:txBody>
      </p:sp>
      <p:sp>
        <p:nvSpPr>
          <p:cNvPr id="29" name="Text 11">
            <a:extLst>
              <a:ext uri="{FF2B5EF4-FFF2-40B4-BE49-F238E27FC236}">
                <a16:creationId xmlns:a16="http://schemas.microsoft.com/office/drawing/2014/main" id="{EF574073-18ED-17AF-0DD5-719AAB4D060B}"/>
              </a:ext>
            </a:extLst>
          </p:cNvPr>
          <p:cNvSpPr/>
          <p:nvPr/>
        </p:nvSpPr>
        <p:spPr>
          <a:xfrm>
            <a:off x="11887200" y="3749040"/>
            <a:ext cx="5486400" cy="822960"/>
          </a:xfrm>
          <a:prstGeom prst="rect">
            <a:avLst/>
          </a:prstGeom>
          <a:solidFill>
            <a:srgbClr val="D39E4C"/>
          </a:solidFill>
          <a:ln>
            <a:noFill/>
          </a:ln>
        </p:spPr>
        <p:txBody>
          <a:bodyPr wrap="square" lIns="0" tIns="0" rIns="0" bIns="0" rtlCol="0" anchor="ctr"/>
          <a:lstStyle/>
          <a:p>
            <a:r>
              <a:rPr lang="en-US" sz="2400" b="1" dirty="0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RPM – </a:t>
            </a:r>
            <a:r>
              <a:rPr lang="en-US" sz="2400" b="1" dirty="0" err="1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te</a:t>
            </a:r>
            <a:r>
              <a:rPr lang="hr-HR" sz="2400" b="1" dirty="0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š</a:t>
            </a:r>
            <a:r>
              <a:rPr lang="en-US" sz="2400" b="1" dirty="0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ko </a:t>
            </a:r>
            <a:r>
              <a:rPr lang="en-US" sz="2400" b="1" dirty="0" err="1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ograni</a:t>
            </a:r>
            <a:r>
              <a:rPr lang="hr-HR" sz="2400" b="1" dirty="0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č</a:t>
            </a:r>
            <a:r>
              <a:rPr lang="en-US" sz="2400" b="1" dirty="0" err="1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enje</a:t>
            </a:r>
            <a:endParaRPr lang="en-US" sz="2400" dirty="0">
              <a:latin typeface="Mark Pro Extra-Light" panose="020B0604020202020204" charset="-18"/>
            </a:endParaRPr>
          </a:p>
        </p:txBody>
      </p:sp>
      <p:sp>
        <p:nvSpPr>
          <p:cNvPr id="30" name="Shape 12">
            <a:extLst>
              <a:ext uri="{FF2B5EF4-FFF2-40B4-BE49-F238E27FC236}">
                <a16:creationId xmlns:a16="http://schemas.microsoft.com/office/drawing/2014/main" id="{DCF917B6-7048-5AF6-79BF-9F4E590685E0}"/>
              </a:ext>
            </a:extLst>
          </p:cNvPr>
          <p:cNvSpPr/>
          <p:nvPr/>
        </p:nvSpPr>
        <p:spPr>
          <a:xfrm>
            <a:off x="768096" y="4992624"/>
            <a:ext cx="10789920" cy="1133856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31" name="Text 13">
            <a:extLst>
              <a:ext uri="{FF2B5EF4-FFF2-40B4-BE49-F238E27FC236}">
                <a16:creationId xmlns:a16="http://schemas.microsoft.com/office/drawing/2014/main" id="{E3092CC2-CC08-4593-B10A-B8FABF84A55E}"/>
              </a:ext>
            </a:extLst>
          </p:cNvPr>
          <p:cNvSpPr/>
          <p:nvPr/>
        </p:nvSpPr>
        <p:spPr>
          <a:xfrm>
            <a:off x="1060704" y="5084064"/>
            <a:ext cx="10424160" cy="95097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/>
          <a:lstStyle/>
          <a:p>
            <a:r>
              <a:rPr lang="en-US" sz="2400" i="1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Vidimo da si prodao </a:t>
            </a:r>
            <a:r>
              <a:rPr lang="en-US" sz="2400" i="1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na</a:t>
            </a:r>
            <a:r>
              <a:rPr lang="en-US" sz="2400" i="1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</a:t>
            </a:r>
            <a:r>
              <a:rPr lang="hr-HR" sz="2400" i="1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tuđi</a:t>
            </a:r>
            <a:r>
              <a:rPr lang="en-US" sz="2400" i="1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teritorij</a:t>
            </a:r>
            <a:r>
              <a:rPr lang="en-US" sz="2400" i="1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</a:t>
            </a:r>
            <a:r>
              <a:rPr lang="hr-HR" sz="2400" i="1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-</a:t>
            </a:r>
            <a:r>
              <a:rPr lang="en-US" sz="2400" i="1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smanjujemo ti isporuku.</a:t>
            </a:r>
            <a:endParaRPr lang="en-US" sz="24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32" name="Shape 14">
            <a:extLst>
              <a:ext uri="{FF2B5EF4-FFF2-40B4-BE49-F238E27FC236}">
                <a16:creationId xmlns:a16="http://schemas.microsoft.com/office/drawing/2014/main" id="{B08301CF-4CCA-117D-FDFE-998567C3A5E0}"/>
              </a:ext>
            </a:extLst>
          </p:cNvPr>
          <p:cNvSpPr/>
          <p:nvPr/>
        </p:nvSpPr>
        <p:spPr>
          <a:xfrm>
            <a:off x="11795760" y="4992624"/>
            <a:ext cx="5669280" cy="1133856"/>
          </a:xfrm>
          <a:prstGeom prst="rect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2400">
              <a:latin typeface="Mark Pro Extra-Light" panose="020B0604020202020204" charset="-18"/>
            </a:endParaRPr>
          </a:p>
        </p:txBody>
      </p:sp>
      <p:sp>
        <p:nvSpPr>
          <p:cNvPr id="33" name="Text 15">
            <a:extLst>
              <a:ext uri="{FF2B5EF4-FFF2-40B4-BE49-F238E27FC236}">
                <a16:creationId xmlns:a16="http://schemas.microsoft.com/office/drawing/2014/main" id="{6C784B35-BB38-F547-0E16-AAE46ED3A6AC}"/>
              </a:ext>
            </a:extLst>
          </p:cNvPr>
          <p:cNvSpPr/>
          <p:nvPr/>
        </p:nvSpPr>
        <p:spPr>
          <a:xfrm>
            <a:off x="11887200" y="5175504"/>
            <a:ext cx="5486400" cy="822960"/>
          </a:xfrm>
          <a:prstGeom prst="rect">
            <a:avLst/>
          </a:prstGeom>
          <a:solidFill>
            <a:srgbClr val="D39E4C"/>
          </a:solidFill>
          <a:ln>
            <a:noFill/>
          </a:ln>
        </p:spPr>
        <p:txBody>
          <a:bodyPr wrap="square" lIns="0" tIns="0" rIns="0" bIns="0" rtlCol="0" anchor="ctr"/>
          <a:lstStyle/>
          <a:p>
            <a:r>
              <a:rPr lang="hr-HR" sz="2400" b="1" dirty="0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(Moguća) </a:t>
            </a:r>
            <a:r>
              <a:rPr lang="en-US" sz="2400" b="1" dirty="0" err="1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Zabrana</a:t>
            </a:r>
            <a:r>
              <a:rPr lang="en-US" sz="2400" b="1" dirty="0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pasivne prodaje</a:t>
            </a:r>
            <a:endParaRPr lang="en-US" sz="2400" dirty="0">
              <a:latin typeface="Mark Pro Extra-Light" panose="020B0604020202020204" charset="-18"/>
            </a:endParaRPr>
          </a:p>
        </p:txBody>
      </p:sp>
      <p:sp>
        <p:nvSpPr>
          <p:cNvPr id="34" name="Shape 16">
            <a:extLst>
              <a:ext uri="{FF2B5EF4-FFF2-40B4-BE49-F238E27FC236}">
                <a16:creationId xmlns:a16="http://schemas.microsoft.com/office/drawing/2014/main" id="{389CF918-9BFF-6D9E-BB09-05DD03F5FD92}"/>
              </a:ext>
            </a:extLst>
          </p:cNvPr>
          <p:cNvSpPr/>
          <p:nvPr/>
        </p:nvSpPr>
        <p:spPr>
          <a:xfrm>
            <a:off x="768096" y="6419088"/>
            <a:ext cx="10789920" cy="1133856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35" name="Text 17">
            <a:extLst>
              <a:ext uri="{FF2B5EF4-FFF2-40B4-BE49-F238E27FC236}">
                <a16:creationId xmlns:a16="http://schemas.microsoft.com/office/drawing/2014/main" id="{339D716B-C374-9406-C281-C19F5EE060CA}"/>
              </a:ext>
            </a:extLst>
          </p:cNvPr>
          <p:cNvSpPr/>
          <p:nvPr/>
        </p:nvSpPr>
        <p:spPr>
          <a:xfrm>
            <a:off x="1060704" y="6510528"/>
            <a:ext cx="10424160" cy="95097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/>
          <a:lstStyle/>
          <a:p>
            <a:r>
              <a:rPr lang="en-US" sz="2400" i="1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Na web shopu </a:t>
            </a:r>
            <a:r>
              <a:rPr lang="en-US" sz="2400" i="1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neka</a:t>
            </a:r>
            <a:r>
              <a:rPr lang="en-US" sz="2400" i="1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</a:t>
            </a:r>
            <a:r>
              <a:rPr lang="hr-HR" sz="2400" i="1" noProof="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bude ista cijena kao u fizičkoj trgovini.</a:t>
            </a:r>
            <a:endParaRPr lang="en-US" sz="24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36" name="Shape 18">
            <a:extLst>
              <a:ext uri="{FF2B5EF4-FFF2-40B4-BE49-F238E27FC236}">
                <a16:creationId xmlns:a16="http://schemas.microsoft.com/office/drawing/2014/main" id="{696AC9D1-B4CE-2572-AEAD-27D0BCBD5D25}"/>
              </a:ext>
            </a:extLst>
          </p:cNvPr>
          <p:cNvSpPr/>
          <p:nvPr/>
        </p:nvSpPr>
        <p:spPr>
          <a:xfrm>
            <a:off x="11795760" y="6419088"/>
            <a:ext cx="5669280" cy="1133856"/>
          </a:xfrm>
          <a:prstGeom prst="rect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2400">
              <a:latin typeface="Mark Pro Extra-Light" panose="020B0604020202020204" charset="-18"/>
            </a:endParaRPr>
          </a:p>
        </p:txBody>
      </p:sp>
      <p:sp>
        <p:nvSpPr>
          <p:cNvPr id="37" name="Text 19">
            <a:extLst>
              <a:ext uri="{FF2B5EF4-FFF2-40B4-BE49-F238E27FC236}">
                <a16:creationId xmlns:a16="http://schemas.microsoft.com/office/drawing/2014/main" id="{37441E6C-3775-6EB0-B88E-AF1C2547C39D}"/>
              </a:ext>
            </a:extLst>
          </p:cNvPr>
          <p:cNvSpPr/>
          <p:nvPr/>
        </p:nvSpPr>
        <p:spPr>
          <a:xfrm>
            <a:off x="11887200" y="6601968"/>
            <a:ext cx="5486400" cy="822960"/>
          </a:xfrm>
          <a:prstGeom prst="rect">
            <a:avLst/>
          </a:prstGeom>
          <a:solidFill>
            <a:srgbClr val="D39E4C"/>
          </a:solidFill>
          <a:ln>
            <a:noFill/>
          </a:ln>
        </p:spPr>
        <p:txBody>
          <a:bodyPr wrap="square" lIns="0" tIns="0" rIns="0" bIns="0" rtlCol="0" anchor="ctr"/>
          <a:lstStyle/>
          <a:p>
            <a:r>
              <a:rPr lang="en-US" sz="2400" b="1" dirty="0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Potencijalni RPM / dual pricing</a:t>
            </a:r>
            <a:endParaRPr lang="en-US" sz="2400" dirty="0">
              <a:latin typeface="Mark Pro Extra-Light" panose="020B0604020202020204" charset="-18"/>
            </a:endParaRPr>
          </a:p>
        </p:txBody>
      </p:sp>
      <p:sp>
        <p:nvSpPr>
          <p:cNvPr id="38" name="Shape 20">
            <a:extLst>
              <a:ext uri="{FF2B5EF4-FFF2-40B4-BE49-F238E27FC236}">
                <a16:creationId xmlns:a16="http://schemas.microsoft.com/office/drawing/2014/main" id="{1F9948F7-61BD-6F3E-C59B-0A3FC9F19FD4}"/>
              </a:ext>
            </a:extLst>
          </p:cNvPr>
          <p:cNvSpPr/>
          <p:nvPr/>
        </p:nvSpPr>
        <p:spPr>
          <a:xfrm>
            <a:off x="768096" y="7845552"/>
            <a:ext cx="10789920" cy="1133856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39" name="Text 21">
            <a:extLst>
              <a:ext uri="{FF2B5EF4-FFF2-40B4-BE49-F238E27FC236}">
                <a16:creationId xmlns:a16="http://schemas.microsoft.com/office/drawing/2014/main" id="{39825204-E1F8-DF6E-82AC-72FDE503FDEE}"/>
              </a:ext>
            </a:extLst>
          </p:cNvPr>
          <p:cNvSpPr/>
          <p:nvPr/>
        </p:nvSpPr>
        <p:spPr>
          <a:xfrm>
            <a:off x="1060704" y="7936992"/>
            <a:ext cx="10424160" cy="95097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/>
          <a:lstStyle/>
          <a:p>
            <a:r>
              <a:rPr lang="hr-HR" sz="2400" i="1" noProof="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Amazon ti nije dopušten – jer smo mi tamo </a:t>
            </a:r>
            <a:r>
              <a:rPr lang="en-US" sz="2400" i="1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zastupljeni</a:t>
            </a:r>
            <a:r>
              <a:rPr lang="en-US" sz="2400" i="1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.</a:t>
            </a:r>
            <a:endParaRPr lang="en-US" sz="24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40" name="Shape 22">
            <a:extLst>
              <a:ext uri="{FF2B5EF4-FFF2-40B4-BE49-F238E27FC236}">
                <a16:creationId xmlns:a16="http://schemas.microsoft.com/office/drawing/2014/main" id="{91C6DE5A-5A7F-CC2C-41F0-A3B481A09753}"/>
              </a:ext>
            </a:extLst>
          </p:cNvPr>
          <p:cNvSpPr/>
          <p:nvPr/>
        </p:nvSpPr>
        <p:spPr>
          <a:xfrm>
            <a:off x="11795760" y="7845552"/>
            <a:ext cx="5669280" cy="1133856"/>
          </a:xfrm>
          <a:prstGeom prst="rect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2400">
              <a:latin typeface="Mark Pro Extra-Light" panose="020B0604020202020204" charset="-18"/>
            </a:endParaRPr>
          </a:p>
        </p:txBody>
      </p:sp>
      <p:sp>
        <p:nvSpPr>
          <p:cNvPr id="41" name="Text 23">
            <a:extLst>
              <a:ext uri="{FF2B5EF4-FFF2-40B4-BE49-F238E27FC236}">
                <a16:creationId xmlns:a16="http://schemas.microsoft.com/office/drawing/2014/main" id="{164DA1AD-2C67-4DFD-CD71-E7A388CA454C}"/>
              </a:ext>
            </a:extLst>
          </p:cNvPr>
          <p:cNvSpPr/>
          <p:nvPr/>
        </p:nvSpPr>
        <p:spPr>
          <a:xfrm>
            <a:off x="11887200" y="8028432"/>
            <a:ext cx="5486400" cy="822960"/>
          </a:xfrm>
          <a:prstGeom prst="rect">
            <a:avLst/>
          </a:prstGeom>
          <a:solidFill>
            <a:srgbClr val="D39E4C"/>
          </a:solidFill>
          <a:ln>
            <a:noFill/>
          </a:ln>
        </p:spPr>
        <p:txBody>
          <a:bodyPr wrap="square" lIns="0" tIns="0" rIns="0" bIns="0" rtlCol="0" anchor="ctr"/>
          <a:lstStyle/>
          <a:p>
            <a:r>
              <a:rPr lang="en-US" sz="2400" b="1" dirty="0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Može biti </a:t>
            </a:r>
            <a:r>
              <a:rPr lang="en-US" sz="2400" b="1" i="1" dirty="0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de facto </a:t>
            </a:r>
            <a:r>
              <a:rPr lang="en-US" sz="2400" b="1" dirty="0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internet blokada</a:t>
            </a:r>
            <a:endParaRPr lang="en-US" sz="2400" dirty="0">
              <a:latin typeface="Mark Pro Extra-Light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632413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8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700" y="1028700"/>
            <a:ext cx="16230600" cy="1905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r-HR"/>
          </a:p>
        </p:txBody>
      </p:sp>
      <p:sp>
        <p:nvSpPr>
          <p:cNvPr id="3" name="Freeform 3"/>
          <p:cNvSpPr/>
          <p:nvPr/>
        </p:nvSpPr>
        <p:spPr>
          <a:xfrm>
            <a:off x="1028700" y="296853"/>
            <a:ext cx="1924444" cy="575357"/>
          </a:xfrm>
          <a:custGeom>
            <a:avLst/>
            <a:gdLst/>
            <a:ahLst/>
            <a:cxnLst/>
            <a:rect l="l" t="t" r="r" b="b"/>
            <a:pathLst>
              <a:path w="1924444" h="575357">
                <a:moveTo>
                  <a:pt x="0" y="0"/>
                </a:moveTo>
                <a:lnTo>
                  <a:pt x="1924444" y="0"/>
                </a:lnTo>
                <a:lnTo>
                  <a:pt x="1924444" y="575357"/>
                </a:lnTo>
                <a:lnTo>
                  <a:pt x="0" y="5753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6722755" y="3086100"/>
          <a:ext cx="10536545" cy="5133975"/>
        </p:xfrm>
        <a:graphic>
          <a:graphicData uri="http://schemas.openxmlformats.org/drawingml/2006/table">
            <a:tbl>
              <a:tblPr/>
              <a:tblGrid>
                <a:gridCol w="10536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26795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578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578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39E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39E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795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578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578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39E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39E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6795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578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578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39E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39E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6795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578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578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39E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39E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6795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578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578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39E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39E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5156914" y="352205"/>
            <a:ext cx="3987086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7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Distribucijski sustavi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664807" y="352205"/>
            <a:ext cx="1947225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7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14.5.2026.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634622" y="352205"/>
            <a:ext cx="624678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fld id="{FE3F5BE8-2806-4C38-92EC-4E96EF9B9291}" type="slidenum">
              <a:rPr lang="en-US" sz="2499" spc="7" smtClean="0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2</a:t>
            </a:fld>
            <a:endParaRPr lang="en-US" sz="2499" spc="7" dirty="0">
              <a:solidFill>
                <a:srgbClr val="FFFFFF"/>
              </a:solidFill>
              <a:latin typeface="Mark Pro Extra-Light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722755" y="2983997"/>
            <a:ext cx="1028054" cy="1003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39"/>
              </a:lnSpc>
              <a:spcBef>
                <a:spcPct val="0"/>
              </a:spcBef>
            </a:pPr>
            <a:r>
              <a:rPr lang="en-US" sz="5099" spc="15" dirty="0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01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22755" y="4013874"/>
            <a:ext cx="1028054" cy="839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39"/>
              </a:lnSpc>
              <a:spcBef>
                <a:spcPct val="0"/>
              </a:spcBef>
            </a:pPr>
            <a:r>
              <a:rPr lang="en-US" sz="5099" spc="15" dirty="0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0</a:t>
            </a:r>
            <a:r>
              <a:rPr lang="hr-HR" sz="5099" spc="15" dirty="0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2</a:t>
            </a:r>
            <a:endParaRPr lang="en-US" sz="5099" spc="15" dirty="0">
              <a:solidFill>
                <a:srgbClr val="FFFFFF"/>
              </a:solidFill>
              <a:latin typeface="Mark Pro Extra-Light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722755" y="5043751"/>
            <a:ext cx="1028054" cy="839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39"/>
              </a:lnSpc>
              <a:spcBef>
                <a:spcPct val="0"/>
              </a:spcBef>
            </a:pPr>
            <a:r>
              <a:rPr lang="en-US" sz="5099" spc="15" dirty="0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0</a:t>
            </a:r>
            <a:r>
              <a:rPr lang="hr-HR" sz="5099" spc="15" dirty="0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3</a:t>
            </a:r>
            <a:endParaRPr lang="en-US" sz="5099" spc="15" dirty="0">
              <a:solidFill>
                <a:srgbClr val="FFFFFF"/>
              </a:solidFill>
              <a:latin typeface="Mark Pro Extra-Light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722755" y="6076263"/>
            <a:ext cx="1028054" cy="839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39"/>
              </a:lnSpc>
              <a:spcBef>
                <a:spcPct val="0"/>
              </a:spcBef>
            </a:pPr>
            <a:r>
              <a:rPr lang="en-US" sz="5099" spc="15" dirty="0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0</a:t>
            </a:r>
            <a:r>
              <a:rPr lang="hr-HR" sz="5099" spc="15" dirty="0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4</a:t>
            </a:r>
            <a:endParaRPr lang="en-US" sz="5099" spc="15" dirty="0">
              <a:solidFill>
                <a:srgbClr val="FFFFFF"/>
              </a:solidFill>
              <a:latin typeface="Mark Pro Extra-Light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892369" y="3060197"/>
            <a:ext cx="8366931" cy="849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spc="10" dirty="0" err="1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Distribucijski</a:t>
            </a:r>
            <a:r>
              <a:rPr lang="en-US" sz="3399" spc="10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 </a:t>
            </a:r>
            <a:r>
              <a:rPr lang="en-US" sz="3399" spc="10" dirty="0" err="1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lanci</a:t>
            </a:r>
            <a:r>
              <a:rPr lang="en-US" sz="3399" spc="10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 - </a:t>
            </a:r>
            <a:r>
              <a:rPr lang="hr-HR" sz="3399" spc="10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struktura</a:t>
            </a:r>
            <a:r>
              <a:rPr lang="en-US" sz="3399" spc="10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 </a:t>
            </a:r>
            <a:r>
              <a:rPr lang="en-US" sz="3399" spc="10" dirty="0" err="1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odnosa</a:t>
            </a:r>
            <a:endParaRPr lang="en-US" sz="3399" spc="10" dirty="0">
              <a:solidFill>
                <a:srgbClr val="FFFFFF"/>
              </a:solidFill>
              <a:latin typeface="Mark Pro"/>
              <a:ea typeface="Mark Pro"/>
              <a:cs typeface="Mark Pro"/>
              <a:sym typeface="Mark Pro"/>
            </a:endParaRPr>
          </a:p>
          <a:p>
            <a:pPr algn="l">
              <a:lnSpc>
                <a:spcPts val="1702"/>
              </a:lnSpc>
              <a:spcBef>
                <a:spcPct val="0"/>
              </a:spcBef>
            </a:pPr>
            <a:r>
              <a:rPr lang="en-US" sz="2300" spc="6" dirty="0" err="1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Struktura</a:t>
            </a:r>
            <a:r>
              <a:rPr lang="en-US" sz="2300" spc="6" dirty="0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, </a:t>
            </a:r>
            <a:r>
              <a:rPr lang="en-US" sz="2300" spc="6" dirty="0" err="1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modeli</a:t>
            </a:r>
            <a:r>
              <a:rPr lang="en-US" sz="2300" spc="6" dirty="0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, </a:t>
            </a:r>
            <a:r>
              <a:rPr lang="en-US" sz="2300" spc="6" dirty="0" err="1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kako</a:t>
            </a:r>
            <a:r>
              <a:rPr lang="en-US" sz="2300" spc="6" dirty="0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lang="en-US" sz="2300" spc="6" dirty="0" err="1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čitati</a:t>
            </a:r>
            <a:r>
              <a:rPr lang="en-US" sz="2300" spc="6" dirty="0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lang="en-US" sz="2300" spc="6" dirty="0" err="1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situaciju</a:t>
            </a:r>
            <a:r>
              <a:rPr lang="en-US" sz="2300" spc="6" dirty="0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lang="en-US" sz="2300" spc="6" dirty="0" err="1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na</a:t>
            </a:r>
            <a:r>
              <a:rPr lang="en-US" sz="2300" spc="6" dirty="0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lang="en-US" sz="2300" spc="6" dirty="0" err="1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terenu</a:t>
            </a:r>
            <a:endParaRPr lang="en-US" sz="2300" spc="6" dirty="0">
              <a:solidFill>
                <a:srgbClr val="FFFFFF"/>
              </a:solidFill>
              <a:latin typeface="Mark Pro Extra-Light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892369" y="4074801"/>
            <a:ext cx="8366931" cy="986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spc="1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Zašto compliance program?</a:t>
            </a:r>
          </a:p>
          <a:p>
            <a:pPr algn="l">
              <a:lnSpc>
                <a:spcPts val="1702"/>
              </a:lnSpc>
              <a:spcBef>
                <a:spcPct val="0"/>
              </a:spcBef>
            </a:pPr>
            <a:r>
              <a:rPr lang="en-US" sz="2300" spc="6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Rizici i što regulator gleda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892369" y="5089404"/>
            <a:ext cx="8366931" cy="849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spc="10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Mapa </a:t>
            </a:r>
            <a:r>
              <a:rPr lang="hr-HR" sz="3399" spc="10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(nekih) </a:t>
            </a:r>
            <a:r>
              <a:rPr lang="en-US" sz="3399" spc="10" dirty="0" err="1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rizičnih</a:t>
            </a:r>
            <a:r>
              <a:rPr lang="en-US" sz="3399" spc="10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 </a:t>
            </a:r>
            <a:r>
              <a:rPr lang="en-US" sz="3399" spc="10" dirty="0" err="1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točaka</a:t>
            </a:r>
            <a:endParaRPr lang="en-US" sz="3399" spc="10" dirty="0">
              <a:solidFill>
                <a:srgbClr val="FFFFFF"/>
              </a:solidFill>
              <a:latin typeface="Mark Pro"/>
              <a:ea typeface="Mark Pro"/>
              <a:cs typeface="Mark Pro"/>
              <a:sym typeface="Mark Pro"/>
            </a:endParaRPr>
          </a:p>
          <a:p>
            <a:pPr algn="l">
              <a:lnSpc>
                <a:spcPts val="1702"/>
              </a:lnSpc>
              <a:spcBef>
                <a:spcPct val="0"/>
              </a:spcBef>
            </a:pPr>
            <a:r>
              <a:rPr lang="en-US" sz="2300" spc="6" dirty="0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RPM, </a:t>
            </a:r>
            <a:r>
              <a:rPr lang="en-US" sz="2300" spc="6" dirty="0" err="1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ekskluzivnost</a:t>
            </a:r>
            <a:r>
              <a:rPr lang="en-US" sz="2300" spc="6" dirty="0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, dual pricing, online </a:t>
            </a:r>
            <a:r>
              <a:rPr lang="en-US" sz="2300" spc="6" dirty="0" err="1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prodaja</a:t>
            </a:r>
            <a:endParaRPr lang="en-US" sz="2300" spc="6" dirty="0">
              <a:solidFill>
                <a:srgbClr val="FFFFFF"/>
              </a:solidFill>
              <a:latin typeface="Mark Pro Extra-Light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892369" y="6094171"/>
            <a:ext cx="8366931" cy="986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spc="1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Arhitektura compliance programa</a:t>
            </a:r>
          </a:p>
          <a:p>
            <a:pPr algn="l">
              <a:lnSpc>
                <a:spcPts val="1702"/>
              </a:lnSpc>
              <a:spcBef>
                <a:spcPct val="0"/>
              </a:spcBef>
            </a:pPr>
            <a:r>
              <a:rPr lang="en-US" sz="2300" spc="6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Ugovori, komunikacijski protokoli, approval flowovi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722755" y="7108775"/>
            <a:ext cx="1028054" cy="839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39"/>
              </a:lnSpc>
              <a:spcBef>
                <a:spcPct val="0"/>
              </a:spcBef>
            </a:pPr>
            <a:r>
              <a:rPr lang="en-US" sz="5099" spc="15" dirty="0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0</a:t>
            </a:r>
            <a:r>
              <a:rPr lang="hr-HR" sz="5099" spc="15" dirty="0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5</a:t>
            </a:r>
            <a:endParaRPr lang="en-US" sz="5099" spc="15" dirty="0">
              <a:solidFill>
                <a:srgbClr val="FFFFFF"/>
              </a:solidFill>
              <a:latin typeface="Mark Pro Extra-Light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892369" y="7099250"/>
            <a:ext cx="8366931" cy="849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spc="10" dirty="0" err="1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Implementacija</a:t>
            </a:r>
            <a:r>
              <a:rPr lang="en-US" sz="3399" spc="10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 </a:t>
            </a:r>
            <a:r>
              <a:rPr lang="en-US" sz="3399" spc="10" dirty="0" err="1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iznutra</a:t>
            </a:r>
            <a:r>
              <a:rPr lang="en-US" sz="3399" spc="10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 +</a:t>
            </a:r>
            <a:r>
              <a:rPr lang="hr-HR" sz="3399" spc="10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 Pomoć</a:t>
            </a:r>
            <a:endParaRPr lang="en-US" sz="3399" spc="10" dirty="0">
              <a:solidFill>
                <a:srgbClr val="FFFFFF"/>
              </a:solidFill>
              <a:latin typeface="Mark Pro"/>
              <a:ea typeface="Mark Pro"/>
              <a:cs typeface="Mark Pro"/>
              <a:sym typeface="Mark Pro"/>
            </a:endParaRPr>
          </a:p>
          <a:p>
            <a:pPr algn="l">
              <a:lnSpc>
                <a:spcPts val="1702"/>
              </a:lnSpc>
              <a:spcBef>
                <a:spcPct val="0"/>
              </a:spcBef>
            </a:pPr>
            <a:r>
              <a:rPr lang="en-US" sz="2300" spc="6" dirty="0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Training, monitoring, </a:t>
            </a:r>
            <a:r>
              <a:rPr lang="en-US" sz="2300" spc="6" dirty="0" err="1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eskalacija</a:t>
            </a:r>
            <a:r>
              <a:rPr lang="en-US" sz="2300" spc="6" dirty="0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 – i </a:t>
            </a:r>
            <a:r>
              <a:rPr lang="en-US" sz="2300" spc="6" dirty="0" err="1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kako</a:t>
            </a:r>
            <a:r>
              <a:rPr lang="en-US" sz="2300" spc="6" dirty="0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lang="hr-HR" sz="2300" spc="6" dirty="0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si (</a:t>
            </a:r>
            <a:r>
              <a:rPr lang="en-US" sz="2300" spc="6" dirty="0" err="1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vam</a:t>
            </a:r>
            <a:r>
              <a:rPr lang="hr-HR" sz="2300" spc="6" dirty="0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)</a:t>
            </a:r>
            <a:r>
              <a:rPr lang="en-US" sz="2300" spc="6" dirty="0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lang="en-US" sz="2300" spc="6" dirty="0" err="1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pomoci</a:t>
            </a:r>
            <a:endParaRPr lang="en-US" sz="2300" spc="6" dirty="0">
              <a:solidFill>
                <a:srgbClr val="FFFFFF"/>
              </a:solidFill>
              <a:latin typeface="Mark Pro Extra-Light"/>
              <a:ea typeface="Mark Pro Extra-Light"/>
              <a:cs typeface="Mark Pro Extra-Light"/>
              <a:sym typeface="Mark Pro Extra-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8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40130"/>
            <a:ext cx="18288000" cy="12367260"/>
          </a:xfrm>
          <a:custGeom>
            <a:avLst/>
            <a:gdLst/>
            <a:ahLst/>
            <a:cxnLst/>
            <a:rect l="l" t="t" r="r" b="b"/>
            <a:pathLst>
              <a:path w="18288000" h="12367260">
                <a:moveTo>
                  <a:pt x="0" y="0"/>
                </a:moveTo>
                <a:lnTo>
                  <a:pt x="18288000" y="0"/>
                </a:lnTo>
                <a:lnTo>
                  <a:pt x="18288000" y="12367260"/>
                </a:lnTo>
                <a:lnTo>
                  <a:pt x="0" y="12367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Freeform 3"/>
          <p:cNvSpPr/>
          <p:nvPr/>
        </p:nvSpPr>
        <p:spPr>
          <a:xfrm>
            <a:off x="14925636" y="8560597"/>
            <a:ext cx="2333664" cy="697703"/>
          </a:xfrm>
          <a:custGeom>
            <a:avLst/>
            <a:gdLst/>
            <a:ahLst/>
            <a:cxnLst/>
            <a:rect l="l" t="t" r="r" b="b"/>
            <a:pathLst>
              <a:path w="2333664" h="697703">
                <a:moveTo>
                  <a:pt x="0" y="0"/>
                </a:moveTo>
                <a:lnTo>
                  <a:pt x="2333664" y="0"/>
                </a:lnTo>
                <a:lnTo>
                  <a:pt x="2333664" y="697703"/>
                </a:lnTo>
                <a:lnTo>
                  <a:pt x="0" y="697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4" name="TextBox 4"/>
          <p:cNvSpPr txBox="1"/>
          <p:nvPr/>
        </p:nvSpPr>
        <p:spPr>
          <a:xfrm>
            <a:off x="1028700" y="2854959"/>
            <a:ext cx="11254790" cy="2288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80"/>
              </a:lnSpc>
            </a:pPr>
            <a:r>
              <a:rPr lang="en-US" sz="8000" spc="24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Arhitektura compliance programa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5124450"/>
            <a:ext cx="12924522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9"/>
              </a:lnSpc>
            </a:pPr>
            <a:r>
              <a:rPr lang="en-US" sz="3362" dirty="0" err="1">
                <a:solidFill>
                  <a:srgbClr val="D39E4C"/>
                </a:solidFill>
                <a:latin typeface="Mark Pro Light"/>
                <a:ea typeface="Mark Pro Light"/>
                <a:cs typeface="Mark Pro Light"/>
                <a:sym typeface="Mark Pro Light"/>
              </a:rPr>
              <a:t>Ugovori</a:t>
            </a:r>
            <a:r>
              <a:rPr lang="en-US" sz="3362" dirty="0">
                <a:solidFill>
                  <a:srgbClr val="D39E4C"/>
                </a:solidFill>
                <a:latin typeface="Mark Pro Light"/>
                <a:ea typeface="Mark Pro Light"/>
                <a:cs typeface="Mark Pro Light"/>
                <a:sym typeface="Mark Pro Light"/>
              </a:rPr>
              <a:t> · </a:t>
            </a:r>
            <a:r>
              <a:rPr lang="en-US" sz="3362" dirty="0" err="1">
                <a:solidFill>
                  <a:srgbClr val="D39E4C"/>
                </a:solidFill>
                <a:latin typeface="Mark Pro Light"/>
                <a:ea typeface="Mark Pro Light"/>
                <a:cs typeface="Mark Pro Light"/>
                <a:sym typeface="Mark Pro Light"/>
              </a:rPr>
              <a:t>Protokoli</a:t>
            </a:r>
            <a:r>
              <a:rPr lang="en-US" sz="3362" dirty="0">
                <a:solidFill>
                  <a:srgbClr val="D39E4C"/>
                </a:solidFill>
                <a:latin typeface="Mark Pro Light"/>
                <a:ea typeface="Mark Pro Light"/>
                <a:cs typeface="Mark Pro Light"/>
                <a:sym typeface="Mark Pro Light"/>
              </a:rPr>
              <a:t> · Approval </a:t>
            </a:r>
            <a:r>
              <a:rPr lang="en-US" sz="3362" dirty="0" err="1">
                <a:solidFill>
                  <a:srgbClr val="D39E4C"/>
                </a:solidFill>
                <a:latin typeface="Mark Pro Light"/>
                <a:ea typeface="Mark Pro Light"/>
                <a:cs typeface="Mark Pro Light"/>
                <a:sym typeface="Mark Pro Light"/>
              </a:rPr>
              <a:t>flowovi</a:t>
            </a:r>
            <a:endParaRPr lang="en-US" sz="3362" dirty="0">
              <a:solidFill>
                <a:srgbClr val="D39E4C"/>
              </a:solidFill>
              <a:latin typeface="Mark Pro Light"/>
              <a:ea typeface="Mark Pro Light"/>
              <a:cs typeface="Mark Pro Light"/>
              <a:sym typeface="Mark Pro Light"/>
            </a:endParaRPr>
          </a:p>
          <a:p>
            <a:pPr algn="l">
              <a:lnSpc>
                <a:spcPts val="3329"/>
              </a:lnSpc>
            </a:pPr>
            <a:endParaRPr lang="en-US" sz="3362" b="1" dirty="0">
              <a:solidFill>
                <a:srgbClr val="D39E4C"/>
              </a:solidFill>
              <a:latin typeface="Mark Pro Light"/>
              <a:ea typeface="Mark Pro Light"/>
              <a:cs typeface="Mark Pro Light"/>
              <a:sym typeface="Mark Pro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84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179039-413A-DF2D-D094-CED96D4E9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F635B258-C6C6-2DE2-8B1B-B498ED769A59}"/>
              </a:ext>
            </a:extLst>
          </p:cNvPr>
          <p:cNvSpPr/>
          <p:nvPr/>
        </p:nvSpPr>
        <p:spPr>
          <a:xfrm flipV="1">
            <a:off x="1028700" y="1028700"/>
            <a:ext cx="16230600" cy="1905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rk Pro Extra-Light" panose="020B0604020202020204" charset="-18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432DDAA-EBBE-53CB-9BC5-CD458E1094BF}"/>
              </a:ext>
            </a:extLst>
          </p:cNvPr>
          <p:cNvSpPr/>
          <p:nvPr/>
        </p:nvSpPr>
        <p:spPr>
          <a:xfrm>
            <a:off x="1028700" y="296853"/>
            <a:ext cx="1924444" cy="575357"/>
          </a:xfrm>
          <a:custGeom>
            <a:avLst/>
            <a:gdLst/>
            <a:ahLst/>
            <a:cxnLst/>
            <a:rect l="l" t="t" r="r" b="b"/>
            <a:pathLst>
              <a:path w="1924444" h="575357">
                <a:moveTo>
                  <a:pt x="0" y="0"/>
                </a:moveTo>
                <a:lnTo>
                  <a:pt x="1924444" y="0"/>
                </a:lnTo>
                <a:lnTo>
                  <a:pt x="1924444" y="575357"/>
                </a:lnTo>
                <a:lnTo>
                  <a:pt x="0" y="5753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rk Pro Extra-Light" panose="020B0604020202020204" charset="-18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2297111-98F7-F111-4BD5-002FC0D3B7C4}"/>
              </a:ext>
            </a:extLst>
          </p:cNvPr>
          <p:cNvSpPr txBox="1"/>
          <p:nvPr/>
        </p:nvSpPr>
        <p:spPr>
          <a:xfrm>
            <a:off x="5156914" y="352205"/>
            <a:ext cx="4444286" cy="413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99" b="0" i="0" u="none" strike="noStrike" kern="1200" cap="none" spc="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Compliance</a:t>
            </a:r>
            <a:r>
              <a:rPr kumimoji="0" lang="hr-HR" sz="2499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 program</a:t>
            </a:r>
            <a:endParaRPr kumimoji="0" lang="en-US" sz="2499" b="0" i="0" u="none" strike="noStrike" kern="1200" cap="none" spc="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rk Pro Extra-Light" panose="020B0604020202020204" charset="-18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EC5AFE8-DB76-EC7E-1E10-A22792E0ACC8}"/>
              </a:ext>
            </a:extLst>
          </p:cNvPr>
          <p:cNvSpPr txBox="1"/>
          <p:nvPr/>
        </p:nvSpPr>
        <p:spPr>
          <a:xfrm>
            <a:off x="12664807" y="352205"/>
            <a:ext cx="1947225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14.5.2026.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88456F0F-C292-2938-F839-138D71F75459}"/>
              </a:ext>
            </a:extLst>
          </p:cNvPr>
          <p:cNvSpPr txBox="1"/>
          <p:nvPr/>
        </p:nvSpPr>
        <p:spPr>
          <a:xfrm>
            <a:off x="16634622" y="352205"/>
            <a:ext cx="624678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33B8E-F065-419F-A328-14985D8682B4}" type="slidenum">
              <a:rPr kumimoji="0" lang="en-US" sz="2499" b="0" i="0" u="none" strike="noStrike" kern="1200" cap="none" spc="7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2499" b="0" i="0" u="none" strike="noStrike" kern="1200" cap="none" spc="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rk Pro Extra-Light" panose="020B0604020202020204" charset="-18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C75E4F4-220F-DDC9-0FEA-6D2EB3315E48}"/>
              </a:ext>
            </a:extLst>
          </p:cNvPr>
          <p:cNvSpPr txBox="1"/>
          <p:nvPr/>
        </p:nvSpPr>
        <p:spPr>
          <a:xfrm>
            <a:off x="1042987" y="1336946"/>
            <a:ext cx="16431461" cy="992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3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Tri stupa </a:t>
            </a:r>
            <a:r>
              <a:rPr kumimoji="0" lang="hr-HR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mogućeg</a:t>
            </a:r>
            <a:r>
              <a:rPr lang="hr-HR" sz="5400" spc="17" dirty="0">
                <a:solidFill>
                  <a:srgbClr val="FFFFFF"/>
                </a:solidFill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kumimoji="0" lang="it-IT" sz="54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programa</a:t>
            </a:r>
            <a:endParaRPr kumimoji="0" lang="it-IT" sz="5400" b="0" i="0" u="none" strike="noStrike" kern="1200" cap="none" spc="1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rk Pro Extra-Light" panose="020B0604020202020204" charset="-18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10" name="Shape 7">
            <a:extLst>
              <a:ext uri="{FF2B5EF4-FFF2-40B4-BE49-F238E27FC236}">
                <a16:creationId xmlns:a16="http://schemas.microsoft.com/office/drawing/2014/main" id="{5FB5D150-81BA-6719-CBA6-0F622FD2F42C}"/>
              </a:ext>
            </a:extLst>
          </p:cNvPr>
          <p:cNvSpPr/>
          <p:nvPr/>
        </p:nvSpPr>
        <p:spPr>
          <a:xfrm>
            <a:off x="768096" y="2651760"/>
            <a:ext cx="5394960" cy="1005840"/>
          </a:xfrm>
          <a:prstGeom prst="rect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445CB4AD-F245-AC9A-3941-75ADFB593D4E}"/>
              </a:ext>
            </a:extLst>
          </p:cNvPr>
          <p:cNvSpPr/>
          <p:nvPr/>
        </p:nvSpPr>
        <p:spPr>
          <a:xfrm>
            <a:off x="768096" y="2651760"/>
            <a:ext cx="539496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1. Ugovorni okvir</a:t>
            </a:r>
            <a:endParaRPr lang="en-US" sz="2400" dirty="0">
              <a:latin typeface="Mark Pro Extra-Light" panose="020B0604020202020204" charset="-18"/>
            </a:endParaRPr>
          </a:p>
        </p:txBody>
      </p:sp>
      <p:sp>
        <p:nvSpPr>
          <p:cNvPr id="12" name="Shape 9">
            <a:extLst>
              <a:ext uri="{FF2B5EF4-FFF2-40B4-BE49-F238E27FC236}">
                <a16:creationId xmlns:a16="http://schemas.microsoft.com/office/drawing/2014/main" id="{EECE0A08-5F39-BFB4-49E2-0F9FC633336A}"/>
              </a:ext>
            </a:extLst>
          </p:cNvPr>
          <p:cNvSpPr/>
          <p:nvPr/>
        </p:nvSpPr>
        <p:spPr>
          <a:xfrm>
            <a:off x="768096" y="3657600"/>
            <a:ext cx="5394960" cy="5852160"/>
          </a:xfrm>
          <a:prstGeom prst="rect">
            <a:avLst/>
          </a:prstGeom>
          <a:noFill/>
          <a:ln w="12700">
            <a:solidFill>
              <a:srgbClr val="DEDEDE"/>
            </a:solidFill>
            <a:prstDash val="solid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13" name="Shape 10">
            <a:extLst>
              <a:ext uri="{FF2B5EF4-FFF2-40B4-BE49-F238E27FC236}">
                <a16:creationId xmlns:a16="http://schemas.microsoft.com/office/drawing/2014/main" id="{F19303AD-9E0F-AB7E-2D2C-3ED7B9982386}"/>
              </a:ext>
            </a:extLst>
          </p:cNvPr>
          <p:cNvSpPr/>
          <p:nvPr/>
        </p:nvSpPr>
        <p:spPr>
          <a:xfrm>
            <a:off x="1042416" y="3877056"/>
            <a:ext cx="329184" cy="329184"/>
          </a:xfrm>
          <a:prstGeom prst="ellipse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308F02BB-28DE-E6C0-8AE9-169A4AB22B45}"/>
              </a:ext>
            </a:extLst>
          </p:cNvPr>
          <p:cNvSpPr/>
          <p:nvPr/>
        </p:nvSpPr>
        <p:spPr>
          <a:xfrm>
            <a:off x="1536192" y="3803904"/>
            <a:ext cx="4443984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9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Standardizirani distribucijski ugovori s compliance klauzulama</a:t>
            </a:r>
            <a:endParaRPr lang="en-US" sz="19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15" name="Shape 12">
            <a:extLst>
              <a:ext uri="{FF2B5EF4-FFF2-40B4-BE49-F238E27FC236}">
                <a16:creationId xmlns:a16="http://schemas.microsoft.com/office/drawing/2014/main" id="{D078C306-95CC-6DB9-DBCC-746B7422039C}"/>
              </a:ext>
            </a:extLst>
          </p:cNvPr>
          <p:cNvSpPr/>
          <p:nvPr/>
        </p:nvSpPr>
        <p:spPr>
          <a:xfrm>
            <a:off x="1042416" y="5248656"/>
            <a:ext cx="329184" cy="329184"/>
          </a:xfrm>
          <a:prstGeom prst="ellipse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16" name="Text 13">
            <a:extLst>
              <a:ext uri="{FF2B5EF4-FFF2-40B4-BE49-F238E27FC236}">
                <a16:creationId xmlns:a16="http://schemas.microsoft.com/office/drawing/2014/main" id="{DE9135B2-9B17-6EA9-EFF1-618F4AE9A782}"/>
              </a:ext>
            </a:extLst>
          </p:cNvPr>
          <p:cNvSpPr/>
          <p:nvPr/>
        </p:nvSpPr>
        <p:spPr>
          <a:xfrm>
            <a:off x="1536192" y="5175504"/>
            <a:ext cx="4443984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hr-HR" sz="1900" noProof="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Jasna definicija dopuštenih ograničenja (aktivna vs. pasivna prodaja)</a:t>
            </a:r>
            <a:endParaRPr lang="hr-HR" sz="1900" noProof="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17" name="Shape 14">
            <a:extLst>
              <a:ext uri="{FF2B5EF4-FFF2-40B4-BE49-F238E27FC236}">
                <a16:creationId xmlns:a16="http://schemas.microsoft.com/office/drawing/2014/main" id="{074CE95F-11F1-8B08-C219-3C11A48803AB}"/>
              </a:ext>
            </a:extLst>
          </p:cNvPr>
          <p:cNvSpPr/>
          <p:nvPr/>
        </p:nvSpPr>
        <p:spPr>
          <a:xfrm>
            <a:off x="1042416" y="6620256"/>
            <a:ext cx="329184" cy="329184"/>
          </a:xfrm>
          <a:prstGeom prst="ellipse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18" name="Text 15">
            <a:extLst>
              <a:ext uri="{FF2B5EF4-FFF2-40B4-BE49-F238E27FC236}">
                <a16:creationId xmlns:a16="http://schemas.microsoft.com/office/drawing/2014/main" id="{C430C4E6-17BB-BC5D-D3CC-7AF5CD9ADCE9}"/>
              </a:ext>
            </a:extLst>
          </p:cNvPr>
          <p:cNvSpPr/>
          <p:nvPr/>
        </p:nvSpPr>
        <p:spPr>
          <a:xfrm>
            <a:off x="1536192" y="6547104"/>
            <a:ext cx="4443984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9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Separate pricing schedule – bez RPM</a:t>
            </a:r>
            <a:r>
              <a:rPr lang="hr-HR" sz="19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-a</a:t>
            </a:r>
            <a:endParaRPr lang="en-US" sz="19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19" name="Shape 16">
            <a:extLst>
              <a:ext uri="{FF2B5EF4-FFF2-40B4-BE49-F238E27FC236}">
                <a16:creationId xmlns:a16="http://schemas.microsoft.com/office/drawing/2014/main" id="{030F746D-DD21-F244-FBD1-D0D61A06B7E7}"/>
              </a:ext>
            </a:extLst>
          </p:cNvPr>
          <p:cNvSpPr/>
          <p:nvPr/>
        </p:nvSpPr>
        <p:spPr>
          <a:xfrm>
            <a:off x="1042416" y="7991856"/>
            <a:ext cx="329184" cy="329184"/>
          </a:xfrm>
          <a:prstGeom prst="ellipse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20" name="Text 17">
            <a:extLst>
              <a:ext uri="{FF2B5EF4-FFF2-40B4-BE49-F238E27FC236}">
                <a16:creationId xmlns:a16="http://schemas.microsoft.com/office/drawing/2014/main" id="{F13195E0-8106-DC7C-D436-CE2CD15D522E}"/>
              </a:ext>
            </a:extLst>
          </p:cNvPr>
          <p:cNvSpPr/>
          <p:nvPr/>
        </p:nvSpPr>
        <p:spPr>
          <a:xfrm>
            <a:off x="1536192" y="7918704"/>
            <a:ext cx="4443984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hr-HR" sz="19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Odredbe o </a:t>
            </a:r>
            <a:r>
              <a:rPr lang="hr-HR" sz="1900" noProof="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online prodaji usklađene s Vertikalnom uredbom</a:t>
            </a:r>
            <a:endParaRPr lang="en-US" sz="19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1" name="Shape 18">
            <a:extLst>
              <a:ext uri="{FF2B5EF4-FFF2-40B4-BE49-F238E27FC236}">
                <a16:creationId xmlns:a16="http://schemas.microsoft.com/office/drawing/2014/main" id="{BAA3E318-7554-16C4-E259-AC8AA0AA6747}"/>
              </a:ext>
            </a:extLst>
          </p:cNvPr>
          <p:cNvSpPr/>
          <p:nvPr/>
        </p:nvSpPr>
        <p:spPr>
          <a:xfrm>
            <a:off x="6528816" y="2651760"/>
            <a:ext cx="5394960" cy="1005840"/>
          </a:xfrm>
          <a:prstGeom prst="rect">
            <a:avLst/>
          </a:prstGeom>
          <a:solidFill>
            <a:srgbClr val="647E3E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22" name="Text 19">
            <a:extLst>
              <a:ext uri="{FF2B5EF4-FFF2-40B4-BE49-F238E27FC236}">
                <a16:creationId xmlns:a16="http://schemas.microsoft.com/office/drawing/2014/main" id="{E0A98E16-961E-199E-2490-C521C5103F85}"/>
              </a:ext>
            </a:extLst>
          </p:cNvPr>
          <p:cNvSpPr/>
          <p:nvPr/>
        </p:nvSpPr>
        <p:spPr>
          <a:xfrm>
            <a:off x="6528816" y="2651760"/>
            <a:ext cx="5394960" cy="1005840"/>
          </a:xfrm>
          <a:prstGeom prst="rect">
            <a:avLst/>
          </a:prstGeom>
          <a:solidFill>
            <a:schemeClr val="bg1"/>
          </a:solidFill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4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2. Komunikacijski protokoli</a:t>
            </a:r>
            <a:endParaRPr lang="en-US" sz="2400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23" name="Shape 20">
            <a:extLst>
              <a:ext uri="{FF2B5EF4-FFF2-40B4-BE49-F238E27FC236}">
                <a16:creationId xmlns:a16="http://schemas.microsoft.com/office/drawing/2014/main" id="{48A5C7C2-CC44-5DF8-9966-625928C35C18}"/>
              </a:ext>
            </a:extLst>
          </p:cNvPr>
          <p:cNvSpPr/>
          <p:nvPr/>
        </p:nvSpPr>
        <p:spPr>
          <a:xfrm>
            <a:off x="6528816" y="3657600"/>
            <a:ext cx="5394960" cy="5852160"/>
          </a:xfrm>
          <a:prstGeom prst="rect">
            <a:avLst/>
          </a:prstGeom>
          <a:noFill/>
          <a:ln w="12700">
            <a:solidFill>
              <a:srgbClr val="DEDEDE"/>
            </a:solidFill>
            <a:prstDash val="solid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4" name="Shape 21">
            <a:extLst>
              <a:ext uri="{FF2B5EF4-FFF2-40B4-BE49-F238E27FC236}">
                <a16:creationId xmlns:a16="http://schemas.microsoft.com/office/drawing/2014/main" id="{058AA25E-9531-C094-02F2-1A5ABAF11FF8}"/>
              </a:ext>
            </a:extLst>
          </p:cNvPr>
          <p:cNvSpPr/>
          <p:nvPr/>
        </p:nvSpPr>
        <p:spPr>
          <a:xfrm>
            <a:off x="6803136" y="3877056"/>
            <a:ext cx="329184" cy="329184"/>
          </a:xfrm>
          <a:prstGeom prst="ellipse">
            <a:avLst/>
          </a:prstGeom>
          <a:solidFill>
            <a:schemeClr val="bg1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25" name="Text 22">
            <a:extLst>
              <a:ext uri="{FF2B5EF4-FFF2-40B4-BE49-F238E27FC236}">
                <a16:creationId xmlns:a16="http://schemas.microsoft.com/office/drawing/2014/main" id="{1C22395F-39DB-21BF-12C5-A6F3298355EA}"/>
              </a:ext>
            </a:extLst>
          </p:cNvPr>
          <p:cNvSpPr/>
          <p:nvPr/>
        </p:nvSpPr>
        <p:spPr>
          <a:xfrm>
            <a:off x="7296912" y="3803904"/>
            <a:ext cx="4443984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9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Pravilo: ako nije zapisano – nije se dogodilo (za pricing)</a:t>
            </a:r>
            <a:endParaRPr lang="en-US" sz="19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42" name="Shape 23">
            <a:extLst>
              <a:ext uri="{FF2B5EF4-FFF2-40B4-BE49-F238E27FC236}">
                <a16:creationId xmlns:a16="http://schemas.microsoft.com/office/drawing/2014/main" id="{3A3CC1C2-2F88-FC1E-6E2C-F4805A4C818D}"/>
              </a:ext>
            </a:extLst>
          </p:cNvPr>
          <p:cNvSpPr/>
          <p:nvPr/>
        </p:nvSpPr>
        <p:spPr>
          <a:xfrm>
            <a:off x="6803136" y="5248656"/>
            <a:ext cx="329184" cy="329184"/>
          </a:xfrm>
          <a:prstGeom prst="ellipse">
            <a:avLst/>
          </a:prstGeom>
          <a:solidFill>
            <a:schemeClr val="bg1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43" name="Text 24">
            <a:extLst>
              <a:ext uri="{FF2B5EF4-FFF2-40B4-BE49-F238E27FC236}">
                <a16:creationId xmlns:a16="http://schemas.microsoft.com/office/drawing/2014/main" id="{D8A52B99-22F0-3637-A1EF-CF653F41460E}"/>
              </a:ext>
            </a:extLst>
          </p:cNvPr>
          <p:cNvSpPr/>
          <p:nvPr/>
        </p:nvSpPr>
        <p:spPr>
          <a:xfrm>
            <a:off x="7296912" y="5175504"/>
            <a:ext cx="4443984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9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Pre-approved fraze za komunikaciju s distributerima o cijenama</a:t>
            </a:r>
            <a:endParaRPr lang="en-US" sz="19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44" name="Shape 25">
            <a:extLst>
              <a:ext uri="{FF2B5EF4-FFF2-40B4-BE49-F238E27FC236}">
                <a16:creationId xmlns:a16="http://schemas.microsoft.com/office/drawing/2014/main" id="{6DA317B4-786E-92B5-DEE7-F8DC0B83669A}"/>
              </a:ext>
            </a:extLst>
          </p:cNvPr>
          <p:cNvSpPr/>
          <p:nvPr/>
        </p:nvSpPr>
        <p:spPr>
          <a:xfrm>
            <a:off x="6803136" y="6620256"/>
            <a:ext cx="329184" cy="329184"/>
          </a:xfrm>
          <a:prstGeom prst="ellipse">
            <a:avLst/>
          </a:prstGeom>
          <a:solidFill>
            <a:schemeClr val="bg1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45" name="Text 26">
            <a:extLst>
              <a:ext uri="{FF2B5EF4-FFF2-40B4-BE49-F238E27FC236}">
                <a16:creationId xmlns:a16="http://schemas.microsoft.com/office/drawing/2014/main" id="{0E38D8EE-781C-EFD6-8D8A-CB783ED04B70}"/>
              </a:ext>
            </a:extLst>
          </p:cNvPr>
          <p:cNvSpPr/>
          <p:nvPr/>
        </p:nvSpPr>
        <p:spPr>
          <a:xfrm>
            <a:off x="7296912" y="6547104"/>
            <a:ext cx="4443984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9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Approval </a:t>
            </a:r>
            <a:r>
              <a:rPr lang="hr-HR" sz="1900" noProof="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chain</a:t>
            </a:r>
            <a:r>
              <a:rPr lang="hr-HR" sz="1900" noProof="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: svaka izmjena distribucijskog modela kroz pravni/</a:t>
            </a:r>
            <a:r>
              <a:rPr lang="hr-HR" sz="1900" noProof="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compliance</a:t>
            </a:r>
            <a:endParaRPr lang="en-US" sz="19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46" name="Shape 27">
            <a:extLst>
              <a:ext uri="{FF2B5EF4-FFF2-40B4-BE49-F238E27FC236}">
                <a16:creationId xmlns:a16="http://schemas.microsoft.com/office/drawing/2014/main" id="{2387BD85-0045-30CD-8882-2B2B369BF86F}"/>
              </a:ext>
            </a:extLst>
          </p:cNvPr>
          <p:cNvSpPr/>
          <p:nvPr/>
        </p:nvSpPr>
        <p:spPr>
          <a:xfrm>
            <a:off x="6803136" y="7991856"/>
            <a:ext cx="329184" cy="329184"/>
          </a:xfrm>
          <a:prstGeom prst="ellipse">
            <a:avLst/>
          </a:prstGeom>
          <a:solidFill>
            <a:schemeClr val="bg1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47" name="Text 28">
            <a:extLst>
              <a:ext uri="{FF2B5EF4-FFF2-40B4-BE49-F238E27FC236}">
                <a16:creationId xmlns:a16="http://schemas.microsoft.com/office/drawing/2014/main" id="{E5CB47A4-4EDE-749F-B97D-63F0E074B79C}"/>
              </a:ext>
            </a:extLst>
          </p:cNvPr>
          <p:cNvSpPr/>
          <p:nvPr/>
        </p:nvSpPr>
        <p:spPr>
          <a:xfrm>
            <a:off x="7296912" y="7918704"/>
            <a:ext cx="4443984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hr-HR" sz="1900" noProof="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Evidencija pritužbi distributera i odgovora na iste</a:t>
            </a:r>
            <a:endParaRPr lang="hr-HR" sz="1900" noProof="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48" name="Shape 29">
            <a:extLst>
              <a:ext uri="{FF2B5EF4-FFF2-40B4-BE49-F238E27FC236}">
                <a16:creationId xmlns:a16="http://schemas.microsoft.com/office/drawing/2014/main" id="{18934432-8272-8081-AA05-50A3B6B869BF}"/>
              </a:ext>
            </a:extLst>
          </p:cNvPr>
          <p:cNvSpPr/>
          <p:nvPr/>
        </p:nvSpPr>
        <p:spPr>
          <a:xfrm>
            <a:off x="12289536" y="2651760"/>
            <a:ext cx="5394960" cy="1005840"/>
          </a:xfrm>
          <a:prstGeom prst="rect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49" name="Text 30">
            <a:extLst>
              <a:ext uri="{FF2B5EF4-FFF2-40B4-BE49-F238E27FC236}">
                <a16:creationId xmlns:a16="http://schemas.microsoft.com/office/drawing/2014/main" id="{31771D1A-B672-6773-25FC-DC49A3FF56F5}"/>
              </a:ext>
            </a:extLst>
          </p:cNvPr>
          <p:cNvSpPr/>
          <p:nvPr/>
        </p:nvSpPr>
        <p:spPr>
          <a:xfrm>
            <a:off x="12289536" y="2651760"/>
            <a:ext cx="539496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3. Approval flowovi</a:t>
            </a:r>
            <a:endParaRPr lang="en-US" sz="2400" dirty="0">
              <a:latin typeface="Mark Pro Extra-Light" panose="020B0604020202020204" charset="-18"/>
            </a:endParaRPr>
          </a:p>
        </p:txBody>
      </p:sp>
      <p:sp>
        <p:nvSpPr>
          <p:cNvPr id="50" name="Shape 31">
            <a:extLst>
              <a:ext uri="{FF2B5EF4-FFF2-40B4-BE49-F238E27FC236}">
                <a16:creationId xmlns:a16="http://schemas.microsoft.com/office/drawing/2014/main" id="{DA2AA70E-B2A8-7635-BC57-72B172699E00}"/>
              </a:ext>
            </a:extLst>
          </p:cNvPr>
          <p:cNvSpPr/>
          <p:nvPr/>
        </p:nvSpPr>
        <p:spPr>
          <a:xfrm>
            <a:off x="12289536" y="3657600"/>
            <a:ext cx="5394960" cy="5852160"/>
          </a:xfrm>
          <a:prstGeom prst="rect">
            <a:avLst/>
          </a:prstGeom>
          <a:noFill/>
          <a:ln w="12700">
            <a:solidFill>
              <a:srgbClr val="DEDEDE"/>
            </a:solidFill>
            <a:prstDash val="solid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51" name="Shape 32">
            <a:extLst>
              <a:ext uri="{FF2B5EF4-FFF2-40B4-BE49-F238E27FC236}">
                <a16:creationId xmlns:a16="http://schemas.microsoft.com/office/drawing/2014/main" id="{6AEC707D-CBD7-32CF-3839-EE48463E3AFC}"/>
              </a:ext>
            </a:extLst>
          </p:cNvPr>
          <p:cNvSpPr/>
          <p:nvPr/>
        </p:nvSpPr>
        <p:spPr>
          <a:xfrm>
            <a:off x="12563856" y="3877056"/>
            <a:ext cx="329184" cy="329184"/>
          </a:xfrm>
          <a:prstGeom prst="ellipse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52" name="Text 33">
            <a:extLst>
              <a:ext uri="{FF2B5EF4-FFF2-40B4-BE49-F238E27FC236}">
                <a16:creationId xmlns:a16="http://schemas.microsoft.com/office/drawing/2014/main" id="{9BD27C6B-156E-1DF2-9CBC-97D208F2D8FC}"/>
              </a:ext>
            </a:extLst>
          </p:cNvPr>
          <p:cNvSpPr/>
          <p:nvPr/>
        </p:nvSpPr>
        <p:spPr>
          <a:xfrm>
            <a:off x="13057632" y="3803904"/>
            <a:ext cx="4443984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9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Matrica odobrenja za promotivne akcije i popuste</a:t>
            </a:r>
            <a:endParaRPr lang="en-US" sz="19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53" name="Shape 34">
            <a:extLst>
              <a:ext uri="{FF2B5EF4-FFF2-40B4-BE49-F238E27FC236}">
                <a16:creationId xmlns:a16="http://schemas.microsoft.com/office/drawing/2014/main" id="{A916A654-7BE6-5F11-0C61-9A25A1E63880}"/>
              </a:ext>
            </a:extLst>
          </p:cNvPr>
          <p:cNvSpPr/>
          <p:nvPr/>
        </p:nvSpPr>
        <p:spPr>
          <a:xfrm>
            <a:off x="12563856" y="5248656"/>
            <a:ext cx="329184" cy="329184"/>
          </a:xfrm>
          <a:prstGeom prst="ellipse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54" name="Text 35">
            <a:extLst>
              <a:ext uri="{FF2B5EF4-FFF2-40B4-BE49-F238E27FC236}">
                <a16:creationId xmlns:a16="http://schemas.microsoft.com/office/drawing/2014/main" id="{742D6A87-1E54-F665-CCF8-9952854C7A09}"/>
              </a:ext>
            </a:extLst>
          </p:cNvPr>
          <p:cNvSpPr/>
          <p:nvPr/>
        </p:nvSpPr>
        <p:spPr>
          <a:xfrm>
            <a:off x="13057632" y="5175504"/>
            <a:ext cx="4443984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9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Sign-off procedure za nove distribucijske ugovore</a:t>
            </a:r>
            <a:endParaRPr lang="en-US" sz="19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55" name="Shape 36">
            <a:extLst>
              <a:ext uri="{FF2B5EF4-FFF2-40B4-BE49-F238E27FC236}">
                <a16:creationId xmlns:a16="http://schemas.microsoft.com/office/drawing/2014/main" id="{9DF49BFE-F657-39F4-502D-139FFF944F9A}"/>
              </a:ext>
            </a:extLst>
          </p:cNvPr>
          <p:cNvSpPr/>
          <p:nvPr/>
        </p:nvSpPr>
        <p:spPr>
          <a:xfrm>
            <a:off x="12563856" y="6620256"/>
            <a:ext cx="329184" cy="329184"/>
          </a:xfrm>
          <a:prstGeom prst="ellipse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56" name="Text 37">
            <a:extLst>
              <a:ext uri="{FF2B5EF4-FFF2-40B4-BE49-F238E27FC236}">
                <a16:creationId xmlns:a16="http://schemas.microsoft.com/office/drawing/2014/main" id="{4D571E24-DFA0-1CC6-4FF6-06DA0D7373CF}"/>
              </a:ext>
            </a:extLst>
          </p:cNvPr>
          <p:cNvSpPr/>
          <p:nvPr/>
        </p:nvSpPr>
        <p:spPr>
          <a:xfrm>
            <a:off x="13057632" y="6547104"/>
            <a:ext cx="4443984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90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Eskalacijska</a:t>
            </a:r>
            <a:r>
              <a:rPr lang="en-US" sz="19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</a:t>
            </a:r>
            <a:r>
              <a:rPr lang="hr-HR" sz="1900" noProof="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matrica: tko odlučuje, tko savjetuje, tko informira</a:t>
            </a:r>
            <a:endParaRPr lang="en-US" sz="19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57" name="Shape 38">
            <a:extLst>
              <a:ext uri="{FF2B5EF4-FFF2-40B4-BE49-F238E27FC236}">
                <a16:creationId xmlns:a16="http://schemas.microsoft.com/office/drawing/2014/main" id="{7BA7CA89-F48D-8F5D-4A58-9B2D96C2C928}"/>
              </a:ext>
            </a:extLst>
          </p:cNvPr>
          <p:cNvSpPr/>
          <p:nvPr/>
        </p:nvSpPr>
        <p:spPr>
          <a:xfrm>
            <a:off x="12563856" y="7991856"/>
            <a:ext cx="329184" cy="329184"/>
          </a:xfrm>
          <a:prstGeom prst="ellipse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58" name="Text 39">
            <a:extLst>
              <a:ext uri="{FF2B5EF4-FFF2-40B4-BE49-F238E27FC236}">
                <a16:creationId xmlns:a16="http://schemas.microsoft.com/office/drawing/2014/main" id="{1017C5C8-F883-01AC-34CF-E581A067AFA3}"/>
              </a:ext>
            </a:extLst>
          </p:cNvPr>
          <p:cNvSpPr/>
          <p:nvPr/>
        </p:nvSpPr>
        <p:spPr>
          <a:xfrm>
            <a:off x="13057632" y="7918704"/>
            <a:ext cx="4443984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9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Dokumentacija: audit trail svakog pricinga </a:t>
            </a:r>
            <a:r>
              <a:rPr lang="en-US" sz="190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i</a:t>
            </a:r>
            <a:r>
              <a:rPr lang="en-US" sz="19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tr</a:t>
            </a:r>
            <a:r>
              <a:rPr lang="hr-HR" sz="19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ž</a:t>
            </a:r>
            <a:r>
              <a:rPr lang="en-US" sz="190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i</a:t>
            </a:r>
            <a:r>
              <a:rPr lang="hr-HR" sz="19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š</a:t>
            </a:r>
            <a:r>
              <a:rPr lang="en-US" sz="19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ne intervencije</a:t>
            </a:r>
            <a:endParaRPr lang="en-US" sz="19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211284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8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25636" y="8560597"/>
            <a:ext cx="2333664" cy="697703"/>
          </a:xfrm>
          <a:custGeom>
            <a:avLst/>
            <a:gdLst/>
            <a:ahLst/>
            <a:cxnLst/>
            <a:rect l="l" t="t" r="r" b="b"/>
            <a:pathLst>
              <a:path w="2333664" h="697703">
                <a:moveTo>
                  <a:pt x="0" y="0"/>
                </a:moveTo>
                <a:lnTo>
                  <a:pt x="2333664" y="0"/>
                </a:lnTo>
                <a:lnTo>
                  <a:pt x="2333664" y="697703"/>
                </a:lnTo>
                <a:lnTo>
                  <a:pt x="0" y="6977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Freeform 3"/>
          <p:cNvSpPr/>
          <p:nvPr/>
        </p:nvSpPr>
        <p:spPr>
          <a:xfrm>
            <a:off x="0" y="-5208633"/>
            <a:ext cx="18288000" cy="16241486"/>
          </a:xfrm>
          <a:custGeom>
            <a:avLst/>
            <a:gdLst/>
            <a:ahLst/>
            <a:cxnLst/>
            <a:rect l="l" t="t" r="r" b="b"/>
            <a:pathLst>
              <a:path w="18288000" h="16241486">
                <a:moveTo>
                  <a:pt x="0" y="0"/>
                </a:moveTo>
                <a:lnTo>
                  <a:pt x="18288000" y="0"/>
                </a:lnTo>
                <a:lnTo>
                  <a:pt x="18288000" y="16241485"/>
                </a:lnTo>
                <a:lnTo>
                  <a:pt x="0" y="162414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4" name="TextBox 4"/>
          <p:cNvSpPr txBox="1"/>
          <p:nvPr/>
        </p:nvSpPr>
        <p:spPr>
          <a:xfrm>
            <a:off x="1028700" y="2854959"/>
            <a:ext cx="11254790" cy="2288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80"/>
              </a:lnSpc>
            </a:pPr>
            <a:r>
              <a:rPr lang="en-US" sz="8000" spc="24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Implementacija iznutra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5124450"/>
            <a:ext cx="12924522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9"/>
              </a:lnSpc>
            </a:pPr>
            <a:r>
              <a:rPr lang="en-US" sz="3362" dirty="0">
                <a:solidFill>
                  <a:srgbClr val="D39E4C"/>
                </a:solidFill>
                <a:latin typeface="Mark Pro Light"/>
                <a:ea typeface="Mark Pro Light"/>
                <a:cs typeface="Mark Pro Light"/>
                <a:sym typeface="Mark Pro Light"/>
              </a:rPr>
              <a:t>Training · Monitoring · </a:t>
            </a:r>
            <a:r>
              <a:rPr lang="en-US" sz="3362" dirty="0" err="1">
                <a:solidFill>
                  <a:srgbClr val="D39E4C"/>
                </a:solidFill>
                <a:latin typeface="Mark Pro Light"/>
                <a:ea typeface="Mark Pro Light"/>
                <a:cs typeface="Mark Pro Light"/>
                <a:sym typeface="Mark Pro Light"/>
              </a:rPr>
              <a:t>Eskalacija</a:t>
            </a:r>
            <a:r>
              <a:rPr lang="en-US" sz="3362" dirty="0">
                <a:solidFill>
                  <a:srgbClr val="D39E4C"/>
                </a:solidFill>
                <a:latin typeface="Mark Pro Light"/>
                <a:ea typeface="Mark Pro Light"/>
                <a:cs typeface="Mark Pro Light"/>
                <a:sym typeface="Mark Pro Light"/>
              </a:rPr>
              <a:t> · Kriza</a:t>
            </a:r>
          </a:p>
          <a:p>
            <a:pPr algn="l">
              <a:lnSpc>
                <a:spcPts val="3329"/>
              </a:lnSpc>
            </a:pPr>
            <a:endParaRPr lang="en-US" sz="3362" b="1" dirty="0">
              <a:solidFill>
                <a:srgbClr val="D39E4C"/>
              </a:solidFill>
              <a:latin typeface="Mark Pro Light"/>
              <a:ea typeface="Mark Pro Light"/>
              <a:cs typeface="Mark Pro Light"/>
              <a:sym typeface="Mark Pro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84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EA9DD8-7ED9-D65F-1A7A-FDE153604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2FF591B0-6736-0280-DFC5-BDF18761E73A}"/>
              </a:ext>
            </a:extLst>
          </p:cNvPr>
          <p:cNvSpPr/>
          <p:nvPr/>
        </p:nvSpPr>
        <p:spPr>
          <a:xfrm flipV="1">
            <a:off x="1028700" y="1028700"/>
            <a:ext cx="16230600" cy="1905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rk Pro Extra-Light" panose="020B0604020202020204" charset="-18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BF471A1-8262-3526-C52A-3E8DE3BDD4B1}"/>
              </a:ext>
            </a:extLst>
          </p:cNvPr>
          <p:cNvSpPr/>
          <p:nvPr/>
        </p:nvSpPr>
        <p:spPr>
          <a:xfrm>
            <a:off x="1028700" y="296853"/>
            <a:ext cx="1924444" cy="575357"/>
          </a:xfrm>
          <a:custGeom>
            <a:avLst/>
            <a:gdLst/>
            <a:ahLst/>
            <a:cxnLst/>
            <a:rect l="l" t="t" r="r" b="b"/>
            <a:pathLst>
              <a:path w="1924444" h="575357">
                <a:moveTo>
                  <a:pt x="0" y="0"/>
                </a:moveTo>
                <a:lnTo>
                  <a:pt x="1924444" y="0"/>
                </a:lnTo>
                <a:lnTo>
                  <a:pt x="1924444" y="575357"/>
                </a:lnTo>
                <a:lnTo>
                  <a:pt x="0" y="5753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rk Pro Extra-Light" panose="020B0604020202020204" charset="-18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0CC65C9A-3CDD-C719-6DF9-03E6335D9358}"/>
              </a:ext>
            </a:extLst>
          </p:cNvPr>
          <p:cNvSpPr txBox="1"/>
          <p:nvPr/>
        </p:nvSpPr>
        <p:spPr>
          <a:xfrm>
            <a:off x="5156914" y="352205"/>
            <a:ext cx="4444286" cy="413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99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Implementacija</a:t>
            </a:r>
            <a:endParaRPr kumimoji="0" lang="en-US" sz="2499" b="0" i="0" u="none" strike="noStrike" kern="1200" cap="none" spc="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rk Pro Extra-Light" panose="020B0604020202020204" charset="-18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AE044A3-92B2-8107-1B9D-D57CF9C26F20}"/>
              </a:ext>
            </a:extLst>
          </p:cNvPr>
          <p:cNvSpPr txBox="1"/>
          <p:nvPr/>
        </p:nvSpPr>
        <p:spPr>
          <a:xfrm>
            <a:off x="12664807" y="352205"/>
            <a:ext cx="1947225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14.5.2026.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D35DFB9-CA4B-70DF-DC7D-11776B2AD256}"/>
              </a:ext>
            </a:extLst>
          </p:cNvPr>
          <p:cNvSpPr txBox="1"/>
          <p:nvPr/>
        </p:nvSpPr>
        <p:spPr>
          <a:xfrm>
            <a:off x="16634622" y="352205"/>
            <a:ext cx="624678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33B8E-F065-419F-A328-14985D8682B4}" type="slidenum">
              <a:rPr kumimoji="0" lang="en-US" sz="2499" b="0" i="0" u="none" strike="noStrike" kern="1200" cap="none" spc="7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2499" b="0" i="0" u="none" strike="noStrike" kern="1200" cap="none" spc="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rk Pro Extra-Light" panose="020B0604020202020204" charset="-18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31ED62F-CA5E-0331-080E-D7B2614C8AC7}"/>
              </a:ext>
            </a:extLst>
          </p:cNvPr>
          <p:cNvSpPr txBox="1"/>
          <p:nvPr/>
        </p:nvSpPr>
        <p:spPr>
          <a:xfrm>
            <a:off x="1042987" y="1336946"/>
            <a:ext cx="16431461" cy="992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3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Roadmap: </a:t>
            </a:r>
            <a:r>
              <a:rPr kumimoji="0" lang="it-IT" sz="54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kako</a:t>
            </a:r>
            <a:r>
              <a:rPr kumimoji="0" lang="it-IT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kumimoji="0" lang="it-IT" sz="54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izgraditi</a:t>
            </a:r>
            <a:r>
              <a:rPr kumimoji="0" lang="it-IT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kumimoji="0" lang="it-IT" sz="54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program</a:t>
            </a:r>
            <a:r>
              <a:rPr kumimoji="0" lang="it-IT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kumimoji="0" lang="hr-HR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(</a:t>
            </a:r>
            <a:r>
              <a:rPr kumimoji="0" lang="it-IT" sz="54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iznutra</a:t>
            </a:r>
            <a:r>
              <a:rPr kumimoji="0" lang="hr-HR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)</a:t>
            </a:r>
            <a:endParaRPr kumimoji="0" lang="it-IT" sz="5400" b="0" i="0" u="none" strike="noStrike" kern="1200" cap="none" spc="1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rk Pro Extra-Light" panose="020B0604020202020204" charset="-18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4" name="Shape 7">
            <a:extLst>
              <a:ext uri="{FF2B5EF4-FFF2-40B4-BE49-F238E27FC236}">
                <a16:creationId xmlns:a16="http://schemas.microsoft.com/office/drawing/2014/main" id="{C6F1B5A2-1BE5-CEA1-3A79-62AFC58D30C0}"/>
              </a:ext>
            </a:extLst>
          </p:cNvPr>
          <p:cNvSpPr/>
          <p:nvPr/>
        </p:nvSpPr>
        <p:spPr>
          <a:xfrm>
            <a:off x="1097280" y="4480560"/>
            <a:ext cx="16276320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26" name="Shape 8">
            <a:extLst>
              <a:ext uri="{FF2B5EF4-FFF2-40B4-BE49-F238E27FC236}">
                <a16:creationId xmlns:a16="http://schemas.microsoft.com/office/drawing/2014/main" id="{6ED6C93B-3B1E-542E-94C0-CB9FF885151D}"/>
              </a:ext>
            </a:extLst>
          </p:cNvPr>
          <p:cNvSpPr/>
          <p:nvPr/>
        </p:nvSpPr>
        <p:spPr>
          <a:xfrm>
            <a:off x="2688336" y="4159948"/>
            <a:ext cx="658368" cy="658368"/>
          </a:xfrm>
          <a:prstGeom prst="ellipse">
            <a:avLst/>
          </a:prstGeom>
          <a:solidFill>
            <a:schemeClr val="bg1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27" name="Text 9">
            <a:extLst>
              <a:ext uri="{FF2B5EF4-FFF2-40B4-BE49-F238E27FC236}">
                <a16:creationId xmlns:a16="http://schemas.microsoft.com/office/drawing/2014/main" id="{B9DDBECF-E445-2C34-F295-EAAD896C54AF}"/>
              </a:ext>
            </a:extLst>
          </p:cNvPr>
          <p:cNvSpPr/>
          <p:nvPr/>
        </p:nvSpPr>
        <p:spPr>
          <a:xfrm>
            <a:off x="1371600" y="2716983"/>
            <a:ext cx="329184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Faza 1</a:t>
            </a:r>
            <a:endParaRPr lang="en-US" dirty="0">
              <a:solidFill>
                <a:schemeClr val="bg1"/>
              </a:solidFill>
              <a:latin typeface="Mark Pro Extra-Light" panose="020B0604020202020204" charset="-18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1-2 mj.</a:t>
            </a:r>
            <a:endParaRPr lang="en-US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8" name="Shape 10">
            <a:extLst>
              <a:ext uri="{FF2B5EF4-FFF2-40B4-BE49-F238E27FC236}">
                <a16:creationId xmlns:a16="http://schemas.microsoft.com/office/drawing/2014/main" id="{3F0DC013-0FFA-ACB8-0043-2B2D818E2A2E}"/>
              </a:ext>
            </a:extLst>
          </p:cNvPr>
          <p:cNvSpPr/>
          <p:nvPr/>
        </p:nvSpPr>
        <p:spPr>
          <a:xfrm>
            <a:off x="1097280" y="5120640"/>
            <a:ext cx="3840480" cy="4425696"/>
          </a:xfrm>
          <a:prstGeom prst="rect">
            <a:avLst/>
          </a:prstGeom>
          <a:noFill/>
          <a:ln w="12700">
            <a:solidFill>
              <a:schemeClr val="bg1"/>
            </a:solidFill>
            <a:prstDash val="solid"/>
          </a:ln>
        </p:spPr>
        <p:txBody>
          <a:bodyPr/>
          <a:lstStyle/>
          <a:p>
            <a:endParaRPr lang="hr-HR" sz="360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29" name="Shape 11">
            <a:extLst>
              <a:ext uri="{FF2B5EF4-FFF2-40B4-BE49-F238E27FC236}">
                <a16:creationId xmlns:a16="http://schemas.microsoft.com/office/drawing/2014/main" id="{11322037-CD07-C132-C143-7F3F1CBB2FBF}"/>
              </a:ext>
            </a:extLst>
          </p:cNvPr>
          <p:cNvSpPr/>
          <p:nvPr/>
        </p:nvSpPr>
        <p:spPr>
          <a:xfrm>
            <a:off x="1097280" y="5120640"/>
            <a:ext cx="3840480" cy="731520"/>
          </a:xfrm>
          <a:prstGeom prst="rect">
            <a:avLst/>
          </a:prstGeom>
          <a:solidFill>
            <a:srgbClr val="FF7F34"/>
          </a:solidFill>
          <a:ln w="12700">
            <a:solidFill>
              <a:srgbClr val="FF7F34"/>
            </a:solidFill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30" name="Text 12">
            <a:extLst>
              <a:ext uri="{FF2B5EF4-FFF2-40B4-BE49-F238E27FC236}">
                <a16:creationId xmlns:a16="http://schemas.microsoft.com/office/drawing/2014/main" id="{6B54F83E-9CD8-842E-E9C6-13A504D3DFFF}"/>
              </a:ext>
            </a:extLst>
          </p:cNvPr>
          <p:cNvSpPr/>
          <p:nvPr/>
        </p:nvSpPr>
        <p:spPr>
          <a:xfrm>
            <a:off x="1097280" y="5120640"/>
            <a:ext cx="3840480" cy="731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en-US" sz="19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Audit stanja</a:t>
            </a:r>
            <a:endParaRPr lang="en-US" sz="1900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31" name="Text 13">
            <a:extLst>
              <a:ext uri="{FF2B5EF4-FFF2-40B4-BE49-F238E27FC236}">
                <a16:creationId xmlns:a16="http://schemas.microsoft.com/office/drawing/2014/main" id="{2F4CF42F-8839-4ED7-CC3B-1BA3FFA46728}"/>
              </a:ext>
            </a:extLst>
          </p:cNvPr>
          <p:cNvSpPr/>
          <p:nvPr/>
        </p:nvSpPr>
        <p:spPr>
          <a:xfrm>
            <a:off x="1280160" y="5998464"/>
            <a:ext cx="347472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• Pregled ugovora i klauzula</a:t>
            </a:r>
            <a:endParaRPr lang="en-US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32" name="Text 14">
            <a:extLst>
              <a:ext uri="{FF2B5EF4-FFF2-40B4-BE49-F238E27FC236}">
                <a16:creationId xmlns:a16="http://schemas.microsoft.com/office/drawing/2014/main" id="{2F644378-B721-967E-68DB-D235175A1B2D}"/>
              </a:ext>
            </a:extLst>
          </p:cNvPr>
          <p:cNvSpPr/>
          <p:nvPr/>
        </p:nvSpPr>
        <p:spPr>
          <a:xfrm>
            <a:off x="1280160" y="7095744"/>
            <a:ext cx="347472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• </a:t>
            </a:r>
            <a:r>
              <a:rPr lang="en-US" dirty="0" err="1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Intervjui</a:t>
            </a:r>
            <a:r>
              <a:rPr lang="en-US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</a:t>
            </a:r>
            <a:r>
              <a:rPr lang="hr-HR" noProof="0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s ključnim timovima</a:t>
            </a:r>
            <a:endParaRPr lang="en-US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33" name="Text 15">
            <a:extLst>
              <a:ext uri="{FF2B5EF4-FFF2-40B4-BE49-F238E27FC236}">
                <a16:creationId xmlns:a16="http://schemas.microsoft.com/office/drawing/2014/main" id="{43BBAEA1-D0F9-E100-36A9-793D8616A172}"/>
              </a:ext>
            </a:extLst>
          </p:cNvPr>
          <p:cNvSpPr/>
          <p:nvPr/>
        </p:nvSpPr>
        <p:spPr>
          <a:xfrm>
            <a:off x="1280160" y="8193024"/>
            <a:ext cx="347472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• Identifikacija gap-ova</a:t>
            </a:r>
            <a:endParaRPr lang="en-US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34" name="Shape 16">
            <a:extLst>
              <a:ext uri="{FF2B5EF4-FFF2-40B4-BE49-F238E27FC236}">
                <a16:creationId xmlns:a16="http://schemas.microsoft.com/office/drawing/2014/main" id="{3E2E1B6D-C34B-DD51-7211-6D21804C5229}"/>
              </a:ext>
            </a:extLst>
          </p:cNvPr>
          <p:cNvSpPr/>
          <p:nvPr/>
        </p:nvSpPr>
        <p:spPr>
          <a:xfrm>
            <a:off x="6839712" y="4059936"/>
            <a:ext cx="658368" cy="658368"/>
          </a:xfrm>
          <a:prstGeom prst="ellipse">
            <a:avLst/>
          </a:prstGeom>
          <a:solidFill>
            <a:srgbClr val="D39E4C"/>
          </a:solidFill>
          <a:ln w="12700">
            <a:solidFill>
              <a:srgbClr val="0067FF"/>
            </a:solidFill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35" name="Text 17">
            <a:extLst>
              <a:ext uri="{FF2B5EF4-FFF2-40B4-BE49-F238E27FC236}">
                <a16:creationId xmlns:a16="http://schemas.microsoft.com/office/drawing/2014/main" id="{E2FA0C0F-8EC6-E6B4-3FBF-144AFA424466}"/>
              </a:ext>
            </a:extLst>
          </p:cNvPr>
          <p:cNvSpPr/>
          <p:nvPr/>
        </p:nvSpPr>
        <p:spPr>
          <a:xfrm>
            <a:off x="5522976" y="2752444"/>
            <a:ext cx="329184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Faza 2</a:t>
            </a:r>
            <a:endParaRPr lang="en-US" dirty="0">
              <a:solidFill>
                <a:srgbClr val="D39E4C"/>
              </a:solidFill>
              <a:latin typeface="Mark Pro Extra-Light" panose="020B0604020202020204" charset="-18"/>
            </a:endParaRPr>
          </a:p>
          <a:p>
            <a:pPr algn="ctr"/>
            <a:r>
              <a:rPr lang="en-US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2-3 mj.</a:t>
            </a:r>
            <a:endParaRPr lang="en-US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36" name="Shape 18">
            <a:extLst>
              <a:ext uri="{FF2B5EF4-FFF2-40B4-BE49-F238E27FC236}">
                <a16:creationId xmlns:a16="http://schemas.microsoft.com/office/drawing/2014/main" id="{6F922FCA-F329-EAD6-1E5F-F961E54A0168}"/>
              </a:ext>
            </a:extLst>
          </p:cNvPr>
          <p:cNvSpPr/>
          <p:nvPr/>
        </p:nvSpPr>
        <p:spPr>
          <a:xfrm>
            <a:off x="5248656" y="5120640"/>
            <a:ext cx="3840480" cy="4425696"/>
          </a:xfrm>
          <a:prstGeom prst="rect">
            <a:avLst/>
          </a:prstGeom>
          <a:noFill/>
          <a:ln w="12700">
            <a:solidFill>
              <a:srgbClr val="DEDEDE"/>
            </a:solidFill>
            <a:prstDash val="solid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37" name="Shape 19">
            <a:extLst>
              <a:ext uri="{FF2B5EF4-FFF2-40B4-BE49-F238E27FC236}">
                <a16:creationId xmlns:a16="http://schemas.microsoft.com/office/drawing/2014/main" id="{046AFBC0-90F4-5967-E7CE-2D87FFB18FDB}"/>
              </a:ext>
            </a:extLst>
          </p:cNvPr>
          <p:cNvSpPr/>
          <p:nvPr/>
        </p:nvSpPr>
        <p:spPr>
          <a:xfrm>
            <a:off x="5248656" y="5120640"/>
            <a:ext cx="3840480" cy="731520"/>
          </a:xfrm>
          <a:prstGeom prst="rect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38" name="Text 20">
            <a:extLst>
              <a:ext uri="{FF2B5EF4-FFF2-40B4-BE49-F238E27FC236}">
                <a16:creationId xmlns:a16="http://schemas.microsoft.com/office/drawing/2014/main" id="{0CABB5CD-DEBD-1CFA-A583-488FA75F4503}"/>
              </a:ext>
            </a:extLst>
          </p:cNvPr>
          <p:cNvSpPr/>
          <p:nvPr/>
        </p:nvSpPr>
        <p:spPr>
          <a:xfrm>
            <a:off x="5248656" y="5120640"/>
            <a:ext cx="38404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900" b="1" dirty="0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Izgradnja okvira</a:t>
            </a:r>
            <a:endParaRPr lang="en-US" sz="1900" dirty="0">
              <a:latin typeface="Mark Pro Extra-Light" panose="020B0604020202020204" charset="-18"/>
            </a:endParaRPr>
          </a:p>
        </p:txBody>
      </p:sp>
      <p:sp>
        <p:nvSpPr>
          <p:cNvPr id="39" name="Text 21">
            <a:extLst>
              <a:ext uri="{FF2B5EF4-FFF2-40B4-BE49-F238E27FC236}">
                <a16:creationId xmlns:a16="http://schemas.microsoft.com/office/drawing/2014/main" id="{545055A3-8EB7-D6CB-6DC8-1587F1AD861A}"/>
              </a:ext>
            </a:extLst>
          </p:cNvPr>
          <p:cNvSpPr/>
          <p:nvPr/>
        </p:nvSpPr>
        <p:spPr>
          <a:xfrm>
            <a:off x="5431536" y="5998464"/>
            <a:ext cx="347472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• Novi ugovorni predlosci</a:t>
            </a:r>
            <a:endParaRPr lang="en-US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40" name="Text 22">
            <a:extLst>
              <a:ext uri="{FF2B5EF4-FFF2-40B4-BE49-F238E27FC236}">
                <a16:creationId xmlns:a16="http://schemas.microsoft.com/office/drawing/2014/main" id="{208DFB00-1920-7DA6-ABA0-3F53A16B162B}"/>
              </a:ext>
            </a:extLst>
          </p:cNvPr>
          <p:cNvSpPr/>
          <p:nvPr/>
        </p:nvSpPr>
        <p:spPr>
          <a:xfrm>
            <a:off x="5431536" y="7095744"/>
            <a:ext cx="347472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• Komunikacijski protokoli</a:t>
            </a:r>
            <a:endParaRPr lang="en-US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41" name="Text 23">
            <a:extLst>
              <a:ext uri="{FF2B5EF4-FFF2-40B4-BE49-F238E27FC236}">
                <a16:creationId xmlns:a16="http://schemas.microsoft.com/office/drawing/2014/main" id="{A35EDCB5-AA47-F0BC-2EE0-681994B946E9}"/>
              </a:ext>
            </a:extLst>
          </p:cNvPr>
          <p:cNvSpPr/>
          <p:nvPr/>
        </p:nvSpPr>
        <p:spPr>
          <a:xfrm>
            <a:off x="5431536" y="8193024"/>
            <a:ext cx="347472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• Matrica odobrenja</a:t>
            </a:r>
            <a:endParaRPr lang="en-US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59" name="Shape 24">
            <a:extLst>
              <a:ext uri="{FF2B5EF4-FFF2-40B4-BE49-F238E27FC236}">
                <a16:creationId xmlns:a16="http://schemas.microsoft.com/office/drawing/2014/main" id="{E8FB331B-D904-9BA0-BDD0-59ED99F3AF77}"/>
              </a:ext>
            </a:extLst>
          </p:cNvPr>
          <p:cNvSpPr/>
          <p:nvPr/>
        </p:nvSpPr>
        <p:spPr>
          <a:xfrm>
            <a:off x="10497312" y="4151376"/>
            <a:ext cx="658368" cy="658368"/>
          </a:xfrm>
          <a:prstGeom prst="ellipse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60" name="Text 25">
            <a:extLst>
              <a:ext uri="{FF2B5EF4-FFF2-40B4-BE49-F238E27FC236}">
                <a16:creationId xmlns:a16="http://schemas.microsoft.com/office/drawing/2014/main" id="{C7457693-F97A-7438-7873-35914C673E97}"/>
              </a:ext>
            </a:extLst>
          </p:cNvPr>
          <p:cNvSpPr/>
          <p:nvPr/>
        </p:nvSpPr>
        <p:spPr>
          <a:xfrm>
            <a:off x="9258717" y="2774017"/>
            <a:ext cx="329184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Faza 3</a:t>
            </a:r>
            <a:endParaRPr lang="en-US" dirty="0">
              <a:solidFill>
                <a:srgbClr val="D39E4C"/>
              </a:solidFill>
              <a:latin typeface="Mark Pro Extra-Light" panose="020B0604020202020204" charset="-18"/>
            </a:endParaRPr>
          </a:p>
          <a:p>
            <a:pPr algn="ctr"/>
            <a:r>
              <a:rPr lang="en-US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3-4 mj.</a:t>
            </a:r>
            <a:endParaRPr lang="en-US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61" name="Shape 26">
            <a:extLst>
              <a:ext uri="{FF2B5EF4-FFF2-40B4-BE49-F238E27FC236}">
                <a16:creationId xmlns:a16="http://schemas.microsoft.com/office/drawing/2014/main" id="{5A1DA992-961A-BEEE-8025-D517F49C16AB}"/>
              </a:ext>
            </a:extLst>
          </p:cNvPr>
          <p:cNvSpPr/>
          <p:nvPr/>
        </p:nvSpPr>
        <p:spPr>
          <a:xfrm>
            <a:off x="9400032" y="5120640"/>
            <a:ext cx="3840480" cy="4425696"/>
          </a:xfrm>
          <a:prstGeom prst="rect">
            <a:avLst/>
          </a:prstGeom>
          <a:noFill/>
          <a:ln w="12700">
            <a:solidFill>
              <a:srgbClr val="DEDEDE"/>
            </a:solidFill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62" name="Shape 27">
            <a:extLst>
              <a:ext uri="{FF2B5EF4-FFF2-40B4-BE49-F238E27FC236}">
                <a16:creationId xmlns:a16="http://schemas.microsoft.com/office/drawing/2014/main" id="{D2B788EB-829C-32C2-03F3-E8249082115D}"/>
              </a:ext>
            </a:extLst>
          </p:cNvPr>
          <p:cNvSpPr/>
          <p:nvPr/>
        </p:nvSpPr>
        <p:spPr>
          <a:xfrm>
            <a:off x="9400032" y="5120640"/>
            <a:ext cx="3840480" cy="731520"/>
          </a:xfrm>
          <a:prstGeom prst="rect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63" name="Text 28">
            <a:extLst>
              <a:ext uri="{FF2B5EF4-FFF2-40B4-BE49-F238E27FC236}">
                <a16:creationId xmlns:a16="http://schemas.microsoft.com/office/drawing/2014/main" id="{DA2F4DFB-FFEB-9823-26C6-1431A664A22F}"/>
              </a:ext>
            </a:extLst>
          </p:cNvPr>
          <p:cNvSpPr/>
          <p:nvPr/>
        </p:nvSpPr>
        <p:spPr>
          <a:xfrm>
            <a:off x="9400032" y="5120640"/>
            <a:ext cx="38404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900" b="1" dirty="0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Training &amp; rollout</a:t>
            </a:r>
            <a:endParaRPr lang="en-US" sz="1900" dirty="0">
              <a:latin typeface="Mark Pro Extra-Light" panose="020B0604020202020204" charset="-18"/>
            </a:endParaRPr>
          </a:p>
        </p:txBody>
      </p:sp>
      <p:sp>
        <p:nvSpPr>
          <p:cNvPr id="64" name="Text 29">
            <a:extLst>
              <a:ext uri="{FF2B5EF4-FFF2-40B4-BE49-F238E27FC236}">
                <a16:creationId xmlns:a16="http://schemas.microsoft.com/office/drawing/2014/main" id="{7D21136C-6303-F64A-5BC2-CFB3402F067C}"/>
              </a:ext>
            </a:extLst>
          </p:cNvPr>
          <p:cNvSpPr/>
          <p:nvPr/>
        </p:nvSpPr>
        <p:spPr>
          <a:xfrm>
            <a:off x="9582912" y="5998464"/>
            <a:ext cx="347472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• Obuka prodajnog tima</a:t>
            </a:r>
            <a:endParaRPr lang="en-US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65" name="Text 30">
            <a:extLst>
              <a:ext uri="{FF2B5EF4-FFF2-40B4-BE49-F238E27FC236}">
                <a16:creationId xmlns:a16="http://schemas.microsoft.com/office/drawing/2014/main" id="{6C953A7A-51C3-730D-414A-AA778107E6D3}"/>
              </a:ext>
            </a:extLst>
          </p:cNvPr>
          <p:cNvSpPr/>
          <p:nvPr/>
        </p:nvSpPr>
        <p:spPr>
          <a:xfrm>
            <a:off x="9582912" y="7095744"/>
            <a:ext cx="347472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• Onboarding</a:t>
            </a:r>
            <a:r>
              <a:rPr lang="hr-HR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(trening)</a:t>
            </a:r>
            <a:r>
              <a:rPr lang="en-US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</a:t>
            </a:r>
            <a:r>
              <a:rPr lang="hr-HR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člana </a:t>
            </a:r>
            <a:r>
              <a:rPr lang="en-US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tima</a:t>
            </a:r>
            <a:endParaRPr lang="en-US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66" name="Text 31">
            <a:extLst>
              <a:ext uri="{FF2B5EF4-FFF2-40B4-BE49-F238E27FC236}">
                <a16:creationId xmlns:a16="http://schemas.microsoft.com/office/drawing/2014/main" id="{61FC852C-393E-F7DA-781A-D3C9B0DB76DD}"/>
              </a:ext>
            </a:extLst>
          </p:cNvPr>
          <p:cNvSpPr/>
          <p:nvPr/>
        </p:nvSpPr>
        <p:spPr>
          <a:xfrm>
            <a:off x="9582912" y="8193024"/>
            <a:ext cx="347472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• </a:t>
            </a:r>
            <a:r>
              <a:rPr lang="en-US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Interni</a:t>
            </a:r>
            <a:r>
              <a:rPr lang="en-US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priru</a:t>
            </a:r>
            <a:r>
              <a:rPr lang="hr-HR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č</a:t>
            </a:r>
            <a:r>
              <a:rPr lang="en-US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nik</a:t>
            </a:r>
            <a:endParaRPr lang="en-US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67" name="Shape 32">
            <a:extLst>
              <a:ext uri="{FF2B5EF4-FFF2-40B4-BE49-F238E27FC236}">
                <a16:creationId xmlns:a16="http://schemas.microsoft.com/office/drawing/2014/main" id="{41210464-AC50-2BA9-BDC3-2EEC97C8FF7B}"/>
              </a:ext>
            </a:extLst>
          </p:cNvPr>
          <p:cNvSpPr/>
          <p:nvPr/>
        </p:nvSpPr>
        <p:spPr>
          <a:xfrm>
            <a:off x="14648688" y="4151376"/>
            <a:ext cx="658368" cy="658368"/>
          </a:xfrm>
          <a:prstGeom prst="ellipse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68" name="Text 33">
            <a:extLst>
              <a:ext uri="{FF2B5EF4-FFF2-40B4-BE49-F238E27FC236}">
                <a16:creationId xmlns:a16="http://schemas.microsoft.com/office/drawing/2014/main" id="{E717344E-9FD9-B0C6-44F0-EA4EE307C44B}"/>
              </a:ext>
            </a:extLst>
          </p:cNvPr>
          <p:cNvSpPr/>
          <p:nvPr/>
        </p:nvSpPr>
        <p:spPr>
          <a:xfrm>
            <a:off x="13331952" y="2724913"/>
            <a:ext cx="329184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Faza 4</a:t>
            </a:r>
            <a:endParaRPr lang="en-US" dirty="0">
              <a:solidFill>
                <a:srgbClr val="D39E4C"/>
              </a:solidFill>
              <a:latin typeface="Mark Pro Extra-Light" panose="020B0604020202020204" charset="-18"/>
            </a:endParaRPr>
          </a:p>
          <a:p>
            <a:pPr algn="ctr"/>
            <a:r>
              <a:rPr lang="en-US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Tekuce</a:t>
            </a:r>
            <a:endParaRPr lang="en-US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69" name="Shape 34">
            <a:extLst>
              <a:ext uri="{FF2B5EF4-FFF2-40B4-BE49-F238E27FC236}">
                <a16:creationId xmlns:a16="http://schemas.microsoft.com/office/drawing/2014/main" id="{DC94CD0B-E2C8-9002-0A06-B2AAFCDD0AF6}"/>
              </a:ext>
            </a:extLst>
          </p:cNvPr>
          <p:cNvSpPr/>
          <p:nvPr/>
        </p:nvSpPr>
        <p:spPr>
          <a:xfrm>
            <a:off x="13551408" y="5120640"/>
            <a:ext cx="3840480" cy="4425696"/>
          </a:xfrm>
          <a:prstGeom prst="rect">
            <a:avLst/>
          </a:prstGeom>
          <a:noFill/>
          <a:ln w="12700">
            <a:solidFill>
              <a:srgbClr val="DEDEDE"/>
            </a:solidFill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70" name="Shape 35">
            <a:extLst>
              <a:ext uri="{FF2B5EF4-FFF2-40B4-BE49-F238E27FC236}">
                <a16:creationId xmlns:a16="http://schemas.microsoft.com/office/drawing/2014/main" id="{3C4A0653-0C8D-8D95-901E-D0E17A948582}"/>
              </a:ext>
            </a:extLst>
          </p:cNvPr>
          <p:cNvSpPr/>
          <p:nvPr/>
        </p:nvSpPr>
        <p:spPr>
          <a:xfrm>
            <a:off x="13551408" y="5120640"/>
            <a:ext cx="3840480" cy="731520"/>
          </a:xfrm>
          <a:prstGeom prst="rect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71" name="Text 36">
            <a:extLst>
              <a:ext uri="{FF2B5EF4-FFF2-40B4-BE49-F238E27FC236}">
                <a16:creationId xmlns:a16="http://schemas.microsoft.com/office/drawing/2014/main" id="{0353C7C8-4F79-4875-0ED6-EFA8F2D152BE}"/>
              </a:ext>
            </a:extLst>
          </p:cNvPr>
          <p:cNvSpPr/>
          <p:nvPr/>
        </p:nvSpPr>
        <p:spPr>
          <a:xfrm>
            <a:off x="13551408" y="5120640"/>
            <a:ext cx="38404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900" b="1" dirty="0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Monitoring &amp; update</a:t>
            </a:r>
            <a:endParaRPr lang="en-US" sz="1900" dirty="0">
              <a:latin typeface="Mark Pro Extra-Light" panose="020B0604020202020204" charset="-18"/>
            </a:endParaRPr>
          </a:p>
        </p:txBody>
      </p:sp>
      <p:sp>
        <p:nvSpPr>
          <p:cNvPr id="72" name="Text 37">
            <a:extLst>
              <a:ext uri="{FF2B5EF4-FFF2-40B4-BE49-F238E27FC236}">
                <a16:creationId xmlns:a16="http://schemas.microsoft.com/office/drawing/2014/main" id="{8FB157A7-1FC7-EFD6-E791-9B6933B76CBA}"/>
              </a:ext>
            </a:extLst>
          </p:cNvPr>
          <p:cNvSpPr/>
          <p:nvPr/>
        </p:nvSpPr>
        <p:spPr>
          <a:xfrm>
            <a:off x="13734288" y="5998464"/>
            <a:ext cx="347472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• Godi</a:t>
            </a:r>
            <a:r>
              <a:rPr lang="hr-HR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š</a:t>
            </a:r>
            <a:r>
              <a:rPr lang="en-US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nji</a:t>
            </a:r>
            <a:r>
              <a:rPr lang="en-US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audit klauzula</a:t>
            </a:r>
            <a:endParaRPr lang="en-US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73" name="Text 38">
            <a:extLst>
              <a:ext uri="{FF2B5EF4-FFF2-40B4-BE49-F238E27FC236}">
                <a16:creationId xmlns:a16="http://schemas.microsoft.com/office/drawing/2014/main" id="{8E6CB011-D036-7549-23EE-085E02787C28}"/>
              </a:ext>
            </a:extLst>
          </p:cNvPr>
          <p:cNvSpPr/>
          <p:nvPr/>
        </p:nvSpPr>
        <p:spPr>
          <a:xfrm>
            <a:off x="13734288" y="7095744"/>
            <a:ext cx="347472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• Pra</a:t>
            </a:r>
            <a:r>
              <a:rPr lang="hr-HR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ć</a:t>
            </a:r>
            <a:r>
              <a:rPr lang="en-US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enje</a:t>
            </a:r>
            <a:r>
              <a:rPr lang="en-US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reg. promjena</a:t>
            </a:r>
            <a:endParaRPr lang="en-US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74" name="Text 39">
            <a:extLst>
              <a:ext uri="{FF2B5EF4-FFF2-40B4-BE49-F238E27FC236}">
                <a16:creationId xmlns:a16="http://schemas.microsoft.com/office/drawing/2014/main" id="{91A87688-F620-E475-ADE1-01AFA93DE797}"/>
              </a:ext>
            </a:extLst>
          </p:cNvPr>
          <p:cNvSpPr/>
          <p:nvPr/>
        </p:nvSpPr>
        <p:spPr>
          <a:xfrm>
            <a:off x="13734288" y="8193024"/>
            <a:ext cx="347472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• Red flag reporting</a:t>
            </a:r>
            <a:endParaRPr lang="en-US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816827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84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9B3A77-04B5-74E7-B20C-E7A73F4CA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3F0C0E1-6820-9DFF-2ADC-9FD1421952B4}"/>
              </a:ext>
            </a:extLst>
          </p:cNvPr>
          <p:cNvSpPr/>
          <p:nvPr/>
        </p:nvSpPr>
        <p:spPr>
          <a:xfrm>
            <a:off x="-4549" y="739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t="-50001" r="-695" b="-7720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BEF46CF5-889C-0E3A-DC8B-B44DA1F68925}"/>
              </a:ext>
            </a:extLst>
          </p:cNvPr>
          <p:cNvSpPr txBox="1"/>
          <p:nvPr/>
        </p:nvSpPr>
        <p:spPr>
          <a:xfrm>
            <a:off x="1028700" y="2854959"/>
            <a:ext cx="161163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hr-HR" sz="8000" spc="24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E. Praksa, praksa, praksa</a:t>
            </a:r>
            <a:endParaRPr lang="en-US" sz="8000" spc="24" dirty="0">
              <a:solidFill>
                <a:srgbClr val="FFFFFF"/>
              </a:solidFill>
              <a:latin typeface="Mark Pro"/>
              <a:ea typeface="Mark Pro"/>
              <a:cs typeface="Mark Pro"/>
              <a:sym typeface="Mark Pro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1D94E50-A436-7ECA-9532-4537C27677A4}"/>
              </a:ext>
            </a:extLst>
          </p:cNvPr>
          <p:cNvSpPr/>
          <p:nvPr/>
        </p:nvSpPr>
        <p:spPr>
          <a:xfrm>
            <a:off x="14925636" y="8560597"/>
            <a:ext cx="2333664" cy="697703"/>
          </a:xfrm>
          <a:custGeom>
            <a:avLst/>
            <a:gdLst/>
            <a:ahLst/>
            <a:cxnLst/>
            <a:rect l="l" t="t" r="r" b="b"/>
            <a:pathLst>
              <a:path w="2333664" h="697703">
                <a:moveTo>
                  <a:pt x="0" y="0"/>
                </a:moveTo>
                <a:lnTo>
                  <a:pt x="2333664" y="0"/>
                </a:lnTo>
                <a:lnTo>
                  <a:pt x="2333664" y="697703"/>
                </a:lnTo>
                <a:lnTo>
                  <a:pt x="0" y="697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69406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84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906D6B-D74C-62DD-7797-303ED37C5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6E299DE5-DC58-B1BE-7ABD-4C47D623905E}"/>
              </a:ext>
            </a:extLst>
          </p:cNvPr>
          <p:cNvSpPr/>
          <p:nvPr/>
        </p:nvSpPr>
        <p:spPr>
          <a:xfrm flipV="1">
            <a:off x="1028700" y="1028700"/>
            <a:ext cx="16230600" cy="1905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rk Pro Extra-Light" panose="020B0604020202020204" charset="-18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54EA637-2CE1-BB0D-F059-3BF9542D4152}"/>
              </a:ext>
            </a:extLst>
          </p:cNvPr>
          <p:cNvSpPr/>
          <p:nvPr/>
        </p:nvSpPr>
        <p:spPr>
          <a:xfrm>
            <a:off x="1028700" y="296853"/>
            <a:ext cx="1924444" cy="575357"/>
          </a:xfrm>
          <a:custGeom>
            <a:avLst/>
            <a:gdLst/>
            <a:ahLst/>
            <a:cxnLst/>
            <a:rect l="l" t="t" r="r" b="b"/>
            <a:pathLst>
              <a:path w="1924444" h="575357">
                <a:moveTo>
                  <a:pt x="0" y="0"/>
                </a:moveTo>
                <a:lnTo>
                  <a:pt x="1924444" y="0"/>
                </a:lnTo>
                <a:lnTo>
                  <a:pt x="1924444" y="575357"/>
                </a:lnTo>
                <a:lnTo>
                  <a:pt x="0" y="5753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rk Pro Extra-Light" panose="020B0604020202020204" charset="-18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350CEED-0163-972F-8256-E9E3269D8EB4}"/>
              </a:ext>
            </a:extLst>
          </p:cNvPr>
          <p:cNvSpPr txBox="1"/>
          <p:nvPr/>
        </p:nvSpPr>
        <p:spPr>
          <a:xfrm>
            <a:off x="5156914" y="352205"/>
            <a:ext cx="4444286" cy="413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99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Implementacija</a:t>
            </a:r>
            <a:endParaRPr kumimoji="0" lang="en-US" sz="2499" b="0" i="0" u="none" strike="noStrike" kern="1200" cap="none" spc="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rk Pro Extra-Light" panose="020B0604020202020204" charset="-18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C96145E-4E1A-E723-455A-3CF01F7B6469}"/>
              </a:ext>
            </a:extLst>
          </p:cNvPr>
          <p:cNvSpPr txBox="1"/>
          <p:nvPr/>
        </p:nvSpPr>
        <p:spPr>
          <a:xfrm>
            <a:off x="12664807" y="352205"/>
            <a:ext cx="1947225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14.5.2026.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0512CB5C-585E-9E6E-6B01-842A32AA91C7}"/>
              </a:ext>
            </a:extLst>
          </p:cNvPr>
          <p:cNvSpPr txBox="1"/>
          <p:nvPr/>
        </p:nvSpPr>
        <p:spPr>
          <a:xfrm>
            <a:off x="16634622" y="352205"/>
            <a:ext cx="624678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33B8E-F065-419F-A328-14985D8682B4}" type="slidenum">
              <a:rPr kumimoji="0" lang="en-US" sz="2499" b="0" i="0" u="none" strike="noStrike" kern="1200" cap="none" spc="7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2499" b="0" i="0" u="none" strike="noStrike" kern="1200" cap="none" spc="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rk Pro Extra-Light" panose="020B0604020202020204" charset="-18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A0D745D-4CF4-FDD9-6DD8-EF7C2BDBFFD5}"/>
              </a:ext>
            </a:extLst>
          </p:cNvPr>
          <p:cNvSpPr txBox="1"/>
          <p:nvPr/>
        </p:nvSpPr>
        <p:spPr>
          <a:xfrm>
            <a:off x="1042987" y="1336946"/>
            <a:ext cx="16431461" cy="992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3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Što kada problem nastane - eskalacijska matrica</a:t>
            </a: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E8DA9AE0-1D77-84AC-E8AE-91BA1134BDA5}"/>
              </a:ext>
            </a:extLst>
          </p:cNvPr>
          <p:cNvSpPr/>
          <p:nvPr/>
        </p:nvSpPr>
        <p:spPr>
          <a:xfrm>
            <a:off x="1099760" y="2247900"/>
            <a:ext cx="16317913" cy="9925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pl-PL" sz="3000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Brzi odgovor u prvih 48h presudno odreduje ishod istrage</a:t>
            </a:r>
            <a:endParaRPr lang="en-US" sz="3000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090D284B-D2E6-188E-BA68-57903F4515E2}"/>
              </a:ext>
            </a:extLst>
          </p:cNvPr>
          <p:cNvSpPr/>
          <p:nvPr/>
        </p:nvSpPr>
        <p:spPr>
          <a:xfrm>
            <a:off x="768096" y="3383280"/>
            <a:ext cx="2011680" cy="1188720"/>
          </a:xfrm>
          <a:prstGeom prst="rect">
            <a:avLst/>
          </a:prstGeom>
          <a:solidFill>
            <a:schemeClr val="bg1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887DF927-E474-7EA9-714F-69CAE2D1BA1A}"/>
              </a:ext>
            </a:extLst>
          </p:cNvPr>
          <p:cNvSpPr/>
          <p:nvPr/>
        </p:nvSpPr>
        <p:spPr>
          <a:xfrm>
            <a:off x="768096" y="3383280"/>
            <a:ext cx="201168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ctr"/>
            <a:r>
              <a:rPr lang="en-US" sz="26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01</a:t>
            </a:r>
            <a:endParaRPr lang="en-US" sz="2600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A9E413BE-FE71-5B7E-B5A2-F0CA182A482B}"/>
              </a:ext>
            </a:extLst>
          </p:cNvPr>
          <p:cNvSpPr/>
          <p:nvPr/>
        </p:nvSpPr>
        <p:spPr>
          <a:xfrm>
            <a:off x="768096" y="3986784"/>
            <a:ext cx="201168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0–4 sata</a:t>
            </a:r>
            <a:endParaRPr lang="en-US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1E0E0CEC-3E3C-F3BD-9DE3-8AE02AE41DAC}"/>
              </a:ext>
            </a:extLst>
          </p:cNvPr>
          <p:cNvSpPr/>
          <p:nvPr/>
        </p:nvSpPr>
        <p:spPr>
          <a:xfrm>
            <a:off x="3017520" y="3383280"/>
            <a:ext cx="1408176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4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Interni stop</a:t>
            </a:r>
            <a:endParaRPr lang="en-US" sz="2400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A70C7584-A8BE-384A-49B4-579FC931491C}"/>
              </a:ext>
            </a:extLst>
          </p:cNvPr>
          <p:cNvSpPr/>
          <p:nvPr/>
        </p:nvSpPr>
        <p:spPr>
          <a:xfrm>
            <a:off x="3017520" y="3895344"/>
            <a:ext cx="14081760" cy="6949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Obustava sporne komunikacije/prakse. Nikakvo brisanje dokumenata. Obavijest pravnom odjelu.</a:t>
            </a:r>
            <a:endParaRPr lang="en-US" sz="20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0E4E6386-6130-C74F-6BF3-D9FC0CD91D3D}"/>
              </a:ext>
            </a:extLst>
          </p:cNvPr>
          <p:cNvSpPr/>
          <p:nvPr/>
        </p:nvSpPr>
        <p:spPr>
          <a:xfrm>
            <a:off x="768096" y="4937760"/>
            <a:ext cx="2011680" cy="1188720"/>
          </a:xfrm>
          <a:prstGeom prst="rect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90DC159E-2FD8-B03C-03A5-D8A45ECD15A0}"/>
              </a:ext>
            </a:extLst>
          </p:cNvPr>
          <p:cNvSpPr/>
          <p:nvPr/>
        </p:nvSpPr>
        <p:spPr>
          <a:xfrm>
            <a:off x="768096" y="4937760"/>
            <a:ext cx="201168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ctr"/>
            <a:r>
              <a:rPr lang="en-US" sz="2600" b="1" dirty="0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02</a:t>
            </a:r>
            <a:endParaRPr lang="en-US" sz="2600" dirty="0">
              <a:latin typeface="Mark Pro Extra-Light" panose="020B0604020202020204" charset="-18"/>
            </a:endParaRPr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A1353D3E-4188-7A86-F925-2F03B5F37BD4}"/>
              </a:ext>
            </a:extLst>
          </p:cNvPr>
          <p:cNvSpPr/>
          <p:nvPr/>
        </p:nvSpPr>
        <p:spPr>
          <a:xfrm>
            <a:off x="768096" y="5541264"/>
            <a:ext cx="201168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dirty="0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4–24 sata</a:t>
            </a:r>
            <a:endParaRPr lang="en-US" dirty="0">
              <a:latin typeface="Mark Pro Extra-Light" panose="020B0604020202020204" charset="-18"/>
            </a:endParaRPr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908CD070-E194-247E-43E9-368E5195F300}"/>
              </a:ext>
            </a:extLst>
          </p:cNvPr>
          <p:cNvSpPr/>
          <p:nvPr/>
        </p:nvSpPr>
        <p:spPr>
          <a:xfrm>
            <a:off x="3017520" y="4937760"/>
            <a:ext cx="1408176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4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Pravna analiza</a:t>
            </a:r>
            <a:endParaRPr lang="en-US" sz="2400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38477B6F-B6DC-97C1-7A47-FE9759152EF7}"/>
              </a:ext>
            </a:extLst>
          </p:cNvPr>
          <p:cNvSpPr/>
          <p:nvPr/>
        </p:nvSpPr>
        <p:spPr>
          <a:xfrm>
            <a:off x="3017520" y="5449824"/>
            <a:ext cx="14081760" cy="6949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In-house pravnik procjenjuje ozbiljnost. Anga</a:t>
            </a:r>
            <a:r>
              <a:rPr lang="hr-HR" sz="20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ž</a:t>
            </a:r>
            <a:r>
              <a:rPr lang="en-US" sz="200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ira</a:t>
            </a:r>
            <a:r>
              <a:rPr lang="en-US" sz="20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se vanjski savjetnik. Dokumentacija se osigurava.</a:t>
            </a:r>
            <a:endParaRPr lang="en-US" sz="20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0" name="Shape 18">
            <a:extLst>
              <a:ext uri="{FF2B5EF4-FFF2-40B4-BE49-F238E27FC236}">
                <a16:creationId xmlns:a16="http://schemas.microsoft.com/office/drawing/2014/main" id="{C70F6A02-5C40-AAA9-852C-0303B5F75176}"/>
              </a:ext>
            </a:extLst>
          </p:cNvPr>
          <p:cNvSpPr/>
          <p:nvPr/>
        </p:nvSpPr>
        <p:spPr>
          <a:xfrm>
            <a:off x="768096" y="6492240"/>
            <a:ext cx="2011680" cy="1188720"/>
          </a:xfrm>
          <a:prstGeom prst="rect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21" name="Text 19">
            <a:extLst>
              <a:ext uri="{FF2B5EF4-FFF2-40B4-BE49-F238E27FC236}">
                <a16:creationId xmlns:a16="http://schemas.microsoft.com/office/drawing/2014/main" id="{08FBEC9F-D287-F8DB-72F1-76E0127486EF}"/>
              </a:ext>
            </a:extLst>
          </p:cNvPr>
          <p:cNvSpPr/>
          <p:nvPr/>
        </p:nvSpPr>
        <p:spPr>
          <a:xfrm>
            <a:off x="768096" y="6492240"/>
            <a:ext cx="201168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ctr"/>
            <a:r>
              <a:rPr lang="en-US" sz="2600" b="1" dirty="0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03</a:t>
            </a:r>
            <a:endParaRPr lang="en-US" sz="2600" dirty="0">
              <a:latin typeface="Mark Pro Extra-Light" panose="020B0604020202020204" charset="-18"/>
            </a:endParaRPr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06C3AF7C-3819-7311-EF83-F0D56B1B5D60}"/>
              </a:ext>
            </a:extLst>
          </p:cNvPr>
          <p:cNvSpPr/>
          <p:nvPr/>
        </p:nvSpPr>
        <p:spPr>
          <a:xfrm>
            <a:off x="768096" y="7095744"/>
            <a:ext cx="201168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dirty="0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24–48 sati</a:t>
            </a:r>
            <a:endParaRPr lang="en-US" dirty="0">
              <a:latin typeface="Mark Pro Extra-Light" panose="020B0604020202020204" charset="-18"/>
            </a:endParaRPr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6F82952C-5848-8452-3FB8-99FC760B15E1}"/>
              </a:ext>
            </a:extLst>
          </p:cNvPr>
          <p:cNvSpPr/>
          <p:nvPr/>
        </p:nvSpPr>
        <p:spPr>
          <a:xfrm>
            <a:off x="3017520" y="6492240"/>
            <a:ext cx="1408176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4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Menad</a:t>
            </a:r>
            <a:r>
              <a:rPr lang="hr-HR" sz="24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ž</a:t>
            </a:r>
            <a:r>
              <a:rPr lang="en-US" sz="2400" b="1" dirty="0" err="1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ment</a:t>
            </a:r>
            <a:r>
              <a:rPr lang="en-US" sz="24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briefing</a:t>
            </a:r>
            <a:endParaRPr lang="en-US" sz="2400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24" name="Text 22">
            <a:extLst>
              <a:ext uri="{FF2B5EF4-FFF2-40B4-BE49-F238E27FC236}">
                <a16:creationId xmlns:a16="http://schemas.microsoft.com/office/drawing/2014/main" id="{87006830-68EB-DBA7-4BBA-4B66DB4B06B0}"/>
              </a:ext>
            </a:extLst>
          </p:cNvPr>
          <p:cNvSpPr/>
          <p:nvPr/>
        </p:nvSpPr>
        <p:spPr>
          <a:xfrm>
            <a:off x="3017520" y="7004304"/>
            <a:ext cx="14081760" cy="6949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Uprava informirana. Definira se strategija odgovora. Komunikacija s regulatorom (ako primjenjivo).</a:t>
            </a:r>
            <a:endParaRPr lang="en-US" sz="20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5" name="Shape 23">
            <a:extLst>
              <a:ext uri="{FF2B5EF4-FFF2-40B4-BE49-F238E27FC236}">
                <a16:creationId xmlns:a16="http://schemas.microsoft.com/office/drawing/2014/main" id="{7B174D8D-41E9-02BF-D6C0-5760219D6D16}"/>
              </a:ext>
            </a:extLst>
          </p:cNvPr>
          <p:cNvSpPr/>
          <p:nvPr/>
        </p:nvSpPr>
        <p:spPr>
          <a:xfrm>
            <a:off x="768096" y="8046720"/>
            <a:ext cx="2011680" cy="1188720"/>
          </a:xfrm>
          <a:prstGeom prst="rect">
            <a:avLst/>
          </a:prstGeom>
          <a:solidFill>
            <a:srgbClr val="D39E4C"/>
          </a:solidFill>
          <a:ln w="12700">
            <a:solidFill>
              <a:srgbClr val="0067FF"/>
            </a:solidFill>
            <a:prstDash val="solid"/>
          </a:ln>
        </p:spPr>
        <p:txBody>
          <a:bodyPr/>
          <a:lstStyle/>
          <a:p>
            <a:endParaRPr lang="hr-HR" sz="3600">
              <a:latin typeface="Mark Pro Extra-Light" panose="020B0604020202020204" charset="-18"/>
            </a:endParaRPr>
          </a:p>
        </p:txBody>
      </p:sp>
      <p:sp>
        <p:nvSpPr>
          <p:cNvPr id="42" name="Text 24">
            <a:extLst>
              <a:ext uri="{FF2B5EF4-FFF2-40B4-BE49-F238E27FC236}">
                <a16:creationId xmlns:a16="http://schemas.microsoft.com/office/drawing/2014/main" id="{C88CCD75-852D-D383-701B-B7111358BA6E}"/>
              </a:ext>
            </a:extLst>
          </p:cNvPr>
          <p:cNvSpPr/>
          <p:nvPr/>
        </p:nvSpPr>
        <p:spPr>
          <a:xfrm>
            <a:off x="768096" y="8046720"/>
            <a:ext cx="201168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ctr"/>
            <a:r>
              <a:rPr lang="en-US" sz="2600" b="1" dirty="0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04</a:t>
            </a:r>
            <a:endParaRPr lang="en-US" sz="2600" dirty="0">
              <a:latin typeface="Mark Pro Extra-Light" panose="020B0604020202020204" charset="-18"/>
            </a:endParaRPr>
          </a:p>
        </p:txBody>
      </p:sp>
      <p:sp>
        <p:nvSpPr>
          <p:cNvPr id="43" name="Text 25">
            <a:extLst>
              <a:ext uri="{FF2B5EF4-FFF2-40B4-BE49-F238E27FC236}">
                <a16:creationId xmlns:a16="http://schemas.microsoft.com/office/drawing/2014/main" id="{B431473F-0BB2-903B-9FC9-4F36C7F2D597}"/>
              </a:ext>
            </a:extLst>
          </p:cNvPr>
          <p:cNvSpPr/>
          <p:nvPr/>
        </p:nvSpPr>
        <p:spPr>
          <a:xfrm>
            <a:off x="768096" y="8650224"/>
            <a:ext cx="201168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dirty="0">
                <a:solidFill>
                  <a:srgbClr val="FFFFFF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48h+</a:t>
            </a:r>
            <a:endParaRPr lang="en-US" dirty="0">
              <a:latin typeface="Mark Pro Extra-Light" panose="020B0604020202020204" charset="-18"/>
            </a:endParaRPr>
          </a:p>
        </p:txBody>
      </p:sp>
      <p:sp>
        <p:nvSpPr>
          <p:cNvPr id="44" name="Text 26">
            <a:extLst>
              <a:ext uri="{FF2B5EF4-FFF2-40B4-BE49-F238E27FC236}">
                <a16:creationId xmlns:a16="http://schemas.microsoft.com/office/drawing/2014/main" id="{3E86E38C-09F1-1421-1151-9CB2C54C7AE3}"/>
              </a:ext>
            </a:extLst>
          </p:cNvPr>
          <p:cNvSpPr/>
          <p:nvPr/>
        </p:nvSpPr>
        <p:spPr>
          <a:xfrm>
            <a:off x="3017520" y="8046720"/>
            <a:ext cx="1408176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hr-HR" sz="24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Popravak </a:t>
            </a:r>
            <a:endParaRPr lang="en-US" sz="2400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45" name="Text 27">
            <a:extLst>
              <a:ext uri="{FF2B5EF4-FFF2-40B4-BE49-F238E27FC236}">
                <a16:creationId xmlns:a16="http://schemas.microsoft.com/office/drawing/2014/main" id="{5C854081-4C0D-B25D-A5FA-3BCD1C403A0B}"/>
              </a:ext>
            </a:extLst>
          </p:cNvPr>
          <p:cNvSpPr/>
          <p:nvPr/>
        </p:nvSpPr>
        <p:spPr>
          <a:xfrm>
            <a:off x="3017520" y="8558784"/>
            <a:ext cx="14081760" cy="6949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Uklanjanje sporne prakse. Update ugovora i protokola. Proaktivni compliance </a:t>
            </a:r>
            <a:r>
              <a:rPr lang="en-US" sz="2000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izvje</a:t>
            </a:r>
            <a:r>
              <a:rPr lang="hr-HR" sz="20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š</a:t>
            </a:r>
            <a:r>
              <a:rPr lang="en-US" sz="20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taj.</a:t>
            </a:r>
            <a:endParaRPr lang="en-US" sz="20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280051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84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845C6A-87BF-DB51-A1F6-90572A44F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F16C517-4B3C-BAC0-DA18-69353B310074}"/>
              </a:ext>
            </a:extLst>
          </p:cNvPr>
          <p:cNvSpPr/>
          <p:nvPr/>
        </p:nvSpPr>
        <p:spPr>
          <a:xfrm flipV="1">
            <a:off x="1028700" y="1028700"/>
            <a:ext cx="16230600" cy="1905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rk Pro Extra-Light" panose="020B0604020202020204" charset="-18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2D3FC28-D18B-7BE5-5E57-E8A645331794}"/>
              </a:ext>
            </a:extLst>
          </p:cNvPr>
          <p:cNvSpPr/>
          <p:nvPr/>
        </p:nvSpPr>
        <p:spPr>
          <a:xfrm>
            <a:off x="1028700" y="296853"/>
            <a:ext cx="1924444" cy="575357"/>
          </a:xfrm>
          <a:custGeom>
            <a:avLst/>
            <a:gdLst/>
            <a:ahLst/>
            <a:cxnLst/>
            <a:rect l="l" t="t" r="r" b="b"/>
            <a:pathLst>
              <a:path w="1924444" h="575357">
                <a:moveTo>
                  <a:pt x="0" y="0"/>
                </a:moveTo>
                <a:lnTo>
                  <a:pt x="1924444" y="0"/>
                </a:lnTo>
                <a:lnTo>
                  <a:pt x="1924444" y="575357"/>
                </a:lnTo>
                <a:lnTo>
                  <a:pt x="0" y="5753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rk Pro Extra-Light" panose="020B0604020202020204" charset="-18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D71E351-311E-7200-D58E-7F8D2B60F7E6}"/>
              </a:ext>
            </a:extLst>
          </p:cNvPr>
          <p:cNvSpPr txBox="1"/>
          <p:nvPr/>
        </p:nvSpPr>
        <p:spPr>
          <a:xfrm>
            <a:off x="5156914" y="352205"/>
            <a:ext cx="4444286" cy="413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99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Implementacija</a:t>
            </a:r>
            <a:endParaRPr kumimoji="0" lang="en-US" sz="2499" b="0" i="0" u="none" strike="noStrike" kern="1200" cap="none" spc="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rk Pro Extra-Light" panose="020B0604020202020204" charset="-18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B166D4A-7F5C-CC67-5F8A-E0988888C2C0}"/>
              </a:ext>
            </a:extLst>
          </p:cNvPr>
          <p:cNvSpPr txBox="1"/>
          <p:nvPr/>
        </p:nvSpPr>
        <p:spPr>
          <a:xfrm>
            <a:off x="12664807" y="352205"/>
            <a:ext cx="1947225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14.5.2026.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1799849-BFDA-143F-71BE-BD34CECD3345}"/>
              </a:ext>
            </a:extLst>
          </p:cNvPr>
          <p:cNvSpPr txBox="1"/>
          <p:nvPr/>
        </p:nvSpPr>
        <p:spPr>
          <a:xfrm>
            <a:off x="16634622" y="352205"/>
            <a:ext cx="624678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33B8E-F065-419F-A328-14985D8682B4}" type="slidenum">
              <a:rPr kumimoji="0" lang="en-US" sz="2499" b="0" i="0" u="none" strike="noStrike" kern="1200" cap="none" spc="7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2499" b="0" i="0" u="none" strike="noStrike" kern="1200" cap="none" spc="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rk Pro Extra-Light" panose="020B0604020202020204" charset="-18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EAB8208-E6FC-6539-E10C-370E18945C1B}"/>
              </a:ext>
            </a:extLst>
          </p:cNvPr>
          <p:cNvSpPr txBox="1"/>
          <p:nvPr/>
        </p:nvSpPr>
        <p:spPr>
          <a:xfrm>
            <a:off x="933643" y="1003524"/>
            <a:ext cx="16230600" cy="2051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3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8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Što možete pružiti vlastitoj organizaciji </a:t>
            </a:r>
            <a:r>
              <a:rPr kumimoji="0" lang="it-IT" sz="48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– </a:t>
            </a:r>
            <a:r>
              <a:rPr kumimoji="0" lang="hr-HR" sz="48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(</a:t>
            </a:r>
            <a:r>
              <a:rPr kumimoji="0" lang="hr-HR" sz="48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compliance</a:t>
            </a:r>
            <a:r>
              <a:rPr kumimoji="0" lang="hr-HR" sz="48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   u </a:t>
            </a:r>
            <a:r>
              <a:rPr kumimoji="0" lang="it-IT" sz="48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distribu</a:t>
            </a:r>
            <a:r>
              <a:rPr kumimoji="0" lang="hr-HR" sz="48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ciji</a:t>
            </a:r>
            <a:r>
              <a:rPr kumimoji="0" lang="hr-HR" sz="48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 panose="020B0604020202020204" charset="-18"/>
                <a:ea typeface="Mark Pro Extra-Light"/>
                <a:cs typeface="Mark Pro Extra-Light"/>
                <a:sym typeface="Mark Pro Extra-Light"/>
              </a:rPr>
              <a:t>) </a:t>
            </a:r>
            <a:endParaRPr kumimoji="0" lang="it-IT" sz="4800" b="0" i="0" u="none" strike="noStrike" kern="1200" cap="none" spc="1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rk Pro Extra-Light" panose="020B0604020202020204" charset="-18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4" name="Shape 5">
            <a:extLst>
              <a:ext uri="{FF2B5EF4-FFF2-40B4-BE49-F238E27FC236}">
                <a16:creationId xmlns:a16="http://schemas.microsoft.com/office/drawing/2014/main" id="{B18D9C4B-7FC9-D34A-DDAB-BB6093217256}"/>
              </a:ext>
            </a:extLst>
          </p:cNvPr>
          <p:cNvSpPr/>
          <p:nvPr/>
        </p:nvSpPr>
        <p:spPr>
          <a:xfrm>
            <a:off x="768096" y="9784080"/>
            <a:ext cx="17007840" cy="0"/>
          </a:xfrm>
          <a:prstGeom prst="line">
            <a:avLst/>
          </a:prstGeom>
          <a:noFill/>
          <a:ln w="6350">
            <a:solidFill>
              <a:srgbClr val="DEDEDE"/>
            </a:solidFill>
            <a:prstDash val="solid"/>
          </a:ln>
        </p:spPr>
        <p:txBody>
          <a:bodyPr/>
          <a:lstStyle/>
          <a:p>
            <a:endParaRPr lang="hr-HR" sz="3600"/>
          </a:p>
        </p:txBody>
      </p:sp>
      <p:sp>
        <p:nvSpPr>
          <p:cNvPr id="26" name="Shape 8">
            <a:extLst>
              <a:ext uri="{FF2B5EF4-FFF2-40B4-BE49-F238E27FC236}">
                <a16:creationId xmlns:a16="http://schemas.microsoft.com/office/drawing/2014/main" id="{00802EF9-8020-8F7C-EC69-E96D4FBB5B70}"/>
              </a:ext>
            </a:extLst>
          </p:cNvPr>
          <p:cNvSpPr/>
          <p:nvPr/>
        </p:nvSpPr>
        <p:spPr>
          <a:xfrm>
            <a:off x="768096" y="3438144"/>
            <a:ext cx="8229600" cy="1920240"/>
          </a:xfrm>
          <a:prstGeom prst="rect">
            <a:avLst/>
          </a:prstGeom>
          <a:solidFill>
            <a:srgbClr val="F2F2F2"/>
          </a:solidFill>
          <a:ln w="12700">
            <a:solidFill>
              <a:srgbClr val="DEDEDE"/>
            </a:solidFill>
            <a:prstDash val="solid"/>
          </a:ln>
        </p:spPr>
        <p:txBody>
          <a:bodyPr/>
          <a:lstStyle/>
          <a:p>
            <a:endParaRPr lang="hr-HR" sz="3600"/>
          </a:p>
        </p:txBody>
      </p:sp>
      <p:sp>
        <p:nvSpPr>
          <p:cNvPr id="27" name="Shape 9">
            <a:extLst>
              <a:ext uri="{FF2B5EF4-FFF2-40B4-BE49-F238E27FC236}">
                <a16:creationId xmlns:a16="http://schemas.microsoft.com/office/drawing/2014/main" id="{0B3FB0BF-079E-DFE3-CC8A-59FB4A226E06}"/>
              </a:ext>
            </a:extLst>
          </p:cNvPr>
          <p:cNvSpPr/>
          <p:nvPr/>
        </p:nvSpPr>
        <p:spPr>
          <a:xfrm>
            <a:off x="768096" y="3438144"/>
            <a:ext cx="128016" cy="1920240"/>
          </a:xfrm>
          <a:prstGeom prst="rect">
            <a:avLst/>
          </a:prstGeom>
          <a:solidFill>
            <a:srgbClr val="FF7F34"/>
          </a:solidFill>
          <a:ln w="12700">
            <a:solidFill>
              <a:srgbClr val="FF7F34"/>
            </a:solidFill>
            <a:prstDash val="solid"/>
          </a:ln>
        </p:spPr>
        <p:txBody>
          <a:bodyPr/>
          <a:lstStyle/>
          <a:p>
            <a:endParaRPr lang="hr-HR" sz="3600"/>
          </a:p>
        </p:txBody>
      </p:sp>
      <p:sp>
        <p:nvSpPr>
          <p:cNvPr id="28" name="Text 10">
            <a:extLst>
              <a:ext uri="{FF2B5EF4-FFF2-40B4-BE49-F238E27FC236}">
                <a16:creationId xmlns:a16="http://schemas.microsoft.com/office/drawing/2014/main" id="{28B82F32-A7C4-FFDA-B98B-BC2256311932}"/>
              </a:ext>
            </a:extLst>
          </p:cNvPr>
          <p:cNvSpPr/>
          <p:nvPr/>
        </p:nvSpPr>
        <p:spPr>
          <a:xfrm>
            <a:off x="1097280" y="3621024"/>
            <a:ext cx="7717536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200" b="1" dirty="0">
                <a:solidFill>
                  <a:srgbClr val="000000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Compliance audit</a:t>
            </a:r>
            <a:endParaRPr lang="en-US" sz="2200" dirty="0"/>
          </a:p>
        </p:txBody>
      </p:sp>
      <p:sp>
        <p:nvSpPr>
          <p:cNvPr id="29" name="Text 11">
            <a:extLst>
              <a:ext uri="{FF2B5EF4-FFF2-40B4-BE49-F238E27FC236}">
                <a16:creationId xmlns:a16="http://schemas.microsoft.com/office/drawing/2014/main" id="{B7DD9258-F0E3-6990-A05F-2DE9B5084EAA}"/>
              </a:ext>
            </a:extLst>
          </p:cNvPr>
          <p:cNvSpPr/>
          <p:nvPr/>
        </p:nvSpPr>
        <p:spPr>
          <a:xfrm>
            <a:off x="1097280" y="4133088"/>
            <a:ext cx="7717536" cy="10607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900" dirty="0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Pregled distribucijskih ugovora i prakse. </a:t>
            </a:r>
            <a:r>
              <a:rPr lang="en-US" sz="1900" dirty="0" err="1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Identifikacija</a:t>
            </a:r>
            <a:r>
              <a:rPr lang="en-US" sz="1900" dirty="0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 </a:t>
            </a:r>
            <a:r>
              <a:rPr lang="en-US" sz="1900" dirty="0" err="1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rizi</a:t>
            </a:r>
            <a:r>
              <a:rPr lang="hr-HR" sz="1900" dirty="0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č</a:t>
            </a:r>
            <a:r>
              <a:rPr lang="en-US" sz="1900" dirty="0" err="1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nih</a:t>
            </a:r>
            <a:r>
              <a:rPr lang="en-US" sz="1900" dirty="0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 klauzula i preporuke.</a:t>
            </a:r>
            <a:endParaRPr lang="en-US" sz="1900" dirty="0"/>
          </a:p>
        </p:txBody>
      </p:sp>
      <p:sp>
        <p:nvSpPr>
          <p:cNvPr id="30" name="Shape 12">
            <a:extLst>
              <a:ext uri="{FF2B5EF4-FFF2-40B4-BE49-F238E27FC236}">
                <a16:creationId xmlns:a16="http://schemas.microsoft.com/office/drawing/2014/main" id="{C48F7444-C55A-C86E-87BE-BDD2E088E0E5}"/>
              </a:ext>
            </a:extLst>
          </p:cNvPr>
          <p:cNvSpPr/>
          <p:nvPr/>
        </p:nvSpPr>
        <p:spPr>
          <a:xfrm>
            <a:off x="9523619" y="3480316"/>
            <a:ext cx="8229600" cy="1920240"/>
          </a:xfrm>
          <a:prstGeom prst="rect">
            <a:avLst/>
          </a:prstGeom>
          <a:solidFill>
            <a:srgbClr val="F2F2F2"/>
          </a:solidFill>
          <a:ln w="12700">
            <a:solidFill>
              <a:srgbClr val="DEDEDE"/>
            </a:solidFill>
            <a:prstDash val="solid"/>
          </a:ln>
        </p:spPr>
        <p:txBody>
          <a:bodyPr/>
          <a:lstStyle/>
          <a:p>
            <a:endParaRPr lang="hr-HR" sz="3600"/>
          </a:p>
        </p:txBody>
      </p:sp>
      <p:sp>
        <p:nvSpPr>
          <p:cNvPr id="31" name="Shape 13">
            <a:extLst>
              <a:ext uri="{FF2B5EF4-FFF2-40B4-BE49-F238E27FC236}">
                <a16:creationId xmlns:a16="http://schemas.microsoft.com/office/drawing/2014/main" id="{E292E297-6BFC-A7F3-2090-E9B488C7E37A}"/>
              </a:ext>
            </a:extLst>
          </p:cNvPr>
          <p:cNvSpPr/>
          <p:nvPr/>
        </p:nvSpPr>
        <p:spPr>
          <a:xfrm>
            <a:off x="9546336" y="3438144"/>
            <a:ext cx="128016" cy="1920240"/>
          </a:xfrm>
          <a:prstGeom prst="rect">
            <a:avLst/>
          </a:prstGeom>
          <a:solidFill>
            <a:srgbClr val="0067FF"/>
          </a:solidFill>
          <a:ln w="12700">
            <a:solidFill>
              <a:srgbClr val="0067FF"/>
            </a:solidFill>
            <a:prstDash val="solid"/>
          </a:ln>
        </p:spPr>
        <p:txBody>
          <a:bodyPr/>
          <a:lstStyle/>
          <a:p>
            <a:endParaRPr lang="hr-HR" sz="3600"/>
          </a:p>
        </p:txBody>
      </p:sp>
      <p:sp>
        <p:nvSpPr>
          <p:cNvPr id="32" name="Text 14">
            <a:extLst>
              <a:ext uri="{FF2B5EF4-FFF2-40B4-BE49-F238E27FC236}">
                <a16:creationId xmlns:a16="http://schemas.microsoft.com/office/drawing/2014/main" id="{7D503BDC-FE7B-0440-CF9F-9C63B2EC33AD}"/>
              </a:ext>
            </a:extLst>
          </p:cNvPr>
          <p:cNvSpPr/>
          <p:nvPr/>
        </p:nvSpPr>
        <p:spPr>
          <a:xfrm>
            <a:off x="9875520" y="3621024"/>
            <a:ext cx="7717536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200" b="1" dirty="0" err="1">
                <a:solidFill>
                  <a:srgbClr val="000000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Ugovorni</a:t>
            </a:r>
            <a:r>
              <a:rPr lang="en-US" sz="2200" b="1" dirty="0">
                <a:solidFill>
                  <a:srgbClr val="000000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paketi</a:t>
            </a:r>
            <a:r>
              <a:rPr lang="hr-HR" sz="2200" b="1" dirty="0">
                <a:solidFill>
                  <a:srgbClr val="000000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 / tipski ugovori </a:t>
            </a:r>
            <a:endParaRPr lang="en-US" sz="2200" dirty="0"/>
          </a:p>
        </p:txBody>
      </p:sp>
      <p:sp>
        <p:nvSpPr>
          <p:cNvPr id="33" name="Text 15">
            <a:extLst>
              <a:ext uri="{FF2B5EF4-FFF2-40B4-BE49-F238E27FC236}">
                <a16:creationId xmlns:a16="http://schemas.microsoft.com/office/drawing/2014/main" id="{1C53885E-39A3-688C-3B54-6AE72960E272}"/>
              </a:ext>
            </a:extLst>
          </p:cNvPr>
          <p:cNvSpPr/>
          <p:nvPr/>
        </p:nvSpPr>
        <p:spPr>
          <a:xfrm>
            <a:off x="9875520" y="4133088"/>
            <a:ext cx="7717536" cy="10607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900" dirty="0" err="1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Standardizirani</a:t>
            </a:r>
            <a:r>
              <a:rPr lang="en-US" sz="1900" dirty="0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 </a:t>
            </a:r>
            <a:r>
              <a:rPr lang="en-US" sz="1900" dirty="0" err="1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predlo</a:t>
            </a:r>
            <a:r>
              <a:rPr lang="hr-HR" sz="1900" dirty="0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š</a:t>
            </a:r>
            <a:r>
              <a:rPr lang="en-US" sz="1900" dirty="0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ci </a:t>
            </a:r>
            <a:r>
              <a:rPr lang="en-US" sz="1900" dirty="0" err="1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prilago</a:t>
            </a:r>
            <a:r>
              <a:rPr lang="hr-HR" sz="1900" dirty="0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đ</a:t>
            </a:r>
            <a:r>
              <a:rPr lang="en-US" sz="1900" dirty="0" err="1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eni</a:t>
            </a:r>
            <a:r>
              <a:rPr lang="en-US" sz="1900" dirty="0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 industriji: </a:t>
            </a:r>
            <a:r>
              <a:rPr lang="en-US" sz="1900" dirty="0" err="1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distribucijski</a:t>
            </a:r>
            <a:r>
              <a:rPr lang="en-US" sz="1900" dirty="0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 </a:t>
            </a:r>
            <a:r>
              <a:rPr lang="en-US" sz="1900" dirty="0" err="1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ugovori</a:t>
            </a:r>
            <a:r>
              <a:rPr lang="en-US" sz="1900" dirty="0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.</a:t>
            </a:r>
            <a:endParaRPr lang="en-US" sz="1900" dirty="0"/>
          </a:p>
        </p:txBody>
      </p:sp>
      <p:sp>
        <p:nvSpPr>
          <p:cNvPr id="34" name="Shape 16">
            <a:extLst>
              <a:ext uri="{FF2B5EF4-FFF2-40B4-BE49-F238E27FC236}">
                <a16:creationId xmlns:a16="http://schemas.microsoft.com/office/drawing/2014/main" id="{88BD8C9A-F7FE-8C71-745A-A8D7EE987592}"/>
              </a:ext>
            </a:extLst>
          </p:cNvPr>
          <p:cNvSpPr/>
          <p:nvPr/>
        </p:nvSpPr>
        <p:spPr>
          <a:xfrm>
            <a:off x="768096" y="5596128"/>
            <a:ext cx="8229600" cy="1920240"/>
          </a:xfrm>
          <a:prstGeom prst="rect">
            <a:avLst/>
          </a:prstGeom>
          <a:solidFill>
            <a:srgbClr val="F2F2F2"/>
          </a:solidFill>
          <a:ln w="12700">
            <a:solidFill>
              <a:srgbClr val="DEDEDE"/>
            </a:solidFill>
            <a:prstDash val="solid"/>
          </a:ln>
        </p:spPr>
        <p:txBody>
          <a:bodyPr/>
          <a:lstStyle/>
          <a:p>
            <a:endParaRPr lang="hr-HR" sz="3600"/>
          </a:p>
        </p:txBody>
      </p:sp>
      <p:sp>
        <p:nvSpPr>
          <p:cNvPr id="35" name="Shape 17">
            <a:extLst>
              <a:ext uri="{FF2B5EF4-FFF2-40B4-BE49-F238E27FC236}">
                <a16:creationId xmlns:a16="http://schemas.microsoft.com/office/drawing/2014/main" id="{346003E0-578E-0B33-9F4D-D7A06440CDEC}"/>
              </a:ext>
            </a:extLst>
          </p:cNvPr>
          <p:cNvSpPr/>
          <p:nvPr/>
        </p:nvSpPr>
        <p:spPr>
          <a:xfrm>
            <a:off x="768096" y="5596128"/>
            <a:ext cx="128016" cy="1920240"/>
          </a:xfrm>
          <a:prstGeom prst="rect">
            <a:avLst/>
          </a:prstGeom>
          <a:solidFill>
            <a:srgbClr val="0067FF"/>
          </a:solidFill>
          <a:ln w="12700">
            <a:solidFill>
              <a:srgbClr val="0067FF"/>
            </a:solidFill>
            <a:prstDash val="solid"/>
          </a:ln>
        </p:spPr>
        <p:txBody>
          <a:bodyPr/>
          <a:lstStyle/>
          <a:p>
            <a:endParaRPr lang="hr-HR" sz="3600"/>
          </a:p>
        </p:txBody>
      </p:sp>
      <p:sp>
        <p:nvSpPr>
          <p:cNvPr id="36" name="Text 18">
            <a:extLst>
              <a:ext uri="{FF2B5EF4-FFF2-40B4-BE49-F238E27FC236}">
                <a16:creationId xmlns:a16="http://schemas.microsoft.com/office/drawing/2014/main" id="{B7078A39-3194-478D-4A06-0A0C9BFBA7E1}"/>
              </a:ext>
            </a:extLst>
          </p:cNvPr>
          <p:cNvSpPr/>
          <p:nvPr/>
        </p:nvSpPr>
        <p:spPr>
          <a:xfrm>
            <a:off x="1097280" y="5779008"/>
            <a:ext cx="7717536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200" b="1" dirty="0">
                <a:solidFill>
                  <a:srgbClr val="000000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Training &amp; protokoli</a:t>
            </a:r>
            <a:endParaRPr lang="en-US" sz="2200" dirty="0"/>
          </a:p>
        </p:txBody>
      </p:sp>
      <p:sp>
        <p:nvSpPr>
          <p:cNvPr id="37" name="Text 19">
            <a:extLst>
              <a:ext uri="{FF2B5EF4-FFF2-40B4-BE49-F238E27FC236}">
                <a16:creationId xmlns:a16="http://schemas.microsoft.com/office/drawing/2014/main" id="{15C043C4-5FBF-4F85-735B-D052601F330B}"/>
              </a:ext>
            </a:extLst>
          </p:cNvPr>
          <p:cNvSpPr/>
          <p:nvPr/>
        </p:nvSpPr>
        <p:spPr>
          <a:xfrm>
            <a:off x="1097280" y="6291072"/>
            <a:ext cx="7717536" cy="10607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900" dirty="0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Radionice za prodajni i pravni </a:t>
            </a:r>
            <a:r>
              <a:rPr lang="en-US" sz="1900" dirty="0" err="1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tim.</a:t>
            </a:r>
            <a:r>
              <a:rPr lang="en-US" sz="1900" dirty="0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 </a:t>
            </a:r>
            <a:r>
              <a:rPr lang="en-US" sz="1900" dirty="0" err="1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Priru</a:t>
            </a:r>
            <a:r>
              <a:rPr lang="hr-HR" sz="1900" dirty="0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č</a:t>
            </a:r>
            <a:r>
              <a:rPr lang="en-US" sz="1900" dirty="0" err="1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nici</a:t>
            </a:r>
            <a:r>
              <a:rPr lang="en-US" sz="1900" dirty="0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 za komuniciranje s distributerima.</a:t>
            </a:r>
            <a:endParaRPr lang="en-US" sz="1900" dirty="0"/>
          </a:p>
        </p:txBody>
      </p:sp>
      <p:sp>
        <p:nvSpPr>
          <p:cNvPr id="38" name="Shape 20">
            <a:extLst>
              <a:ext uri="{FF2B5EF4-FFF2-40B4-BE49-F238E27FC236}">
                <a16:creationId xmlns:a16="http://schemas.microsoft.com/office/drawing/2014/main" id="{9850D94F-3147-5359-FC6A-9F78CA748AF4}"/>
              </a:ext>
            </a:extLst>
          </p:cNvPr>
          <p:cNvSpPr/>
          <p:nvPr/>
        </p:nvSpPr>
        <p:spPr>
          <a:xfrm>
            <a:off x="9546336" y="5596128"/>
            <a:ext cx="8229600" cy="1920240"/>
          </a:xfrm>
          <a:prstGeom prst="rect">
            <a:avLst/>
          </a:prstGeom>
          <a:solidFill>
            <a:srgbClr val="F2F2F2"/>
          </a:solidFill>
          <a:ln w="12700">
            <a:solidFill>
              <a:srgbClr val="DEDEDE"/>
            </a:solidFill>
            <a:prstDash val="solid"/>
          </a:ln>
        </p:spPr>
        <p:txBody>
          <a:bodyPr/>
          <a:lstStyle/>
          <a:p>
            <a:endParaRPr lang="hr-HR" sz="3600"/>
          </a:p>
        </p:txBody>
      </p:sp>
      <p:sp>
        <p:nvSpPr>
          <p:cNvPr id="39" name="Shape 21">
            <a:extLst>
              <a:ext uri="{FF2B5EF4-FFF2-40B4-BE49-F238E27FC236}">
                <a16:creationId xmlns:a16="http://schemas.microsoft.com/office/drawing/2014/main" id="{396DB266-B80B-74E2-2D43-BFE24CDCFCB7}"/>
              </a:ext>
            </a:extLst>
          </p:cNvPr>
          <p:cNvSpPr/>
          <p:nvPr/>
        </p:nvSpPr>
        <p:spPr>
          <a:xfrm>
            <a:off x="9546336" y="5596128"/>
            <a:ext cx="128016" cy="1920240"/>
          </a:xfrm>
          <a:prstGeom prst="rect">
            <a:avLst/>
          </a:prstGeom>
          <a:solidFill>
            <a:srgbClr val="FF7F34"/>
          </a:solidFill>
          <a:ln w="12700">
            <a:solidFill>
              <a:srgbClr val="FF7F34"/>
            </a:solidFill>
            <a:prstDash val="solid"/>
          </a:ln>
        </p:spPr>
        <p:txBody>
          <a:bodyPr/>
          <a:lstStyle/>
          <a:p>
            <a:endParaRPr lang="hr-HR" sz="3600"/>
          </a:p>
        </p:txBody>
      </p:sp>
      <p:sp>
        <p:nvSpPr>
          <p:cNvPr id="40" name="Text 22">
            <a:extLst>
              <a:ext uri="{FF2B5EF4-FFF2-40B4-BE49-F238E27FC236}">
                <a16:creationId xmlns:a16="http://schemas.microsoft.com/office/drawing/2014/main" id="{359ACD7A-4B5D-A8E8-BFC4-D66B889B9ECD}"/>
              </a:ext>
            </a:extLst>
          </p:cNvPr>
          <p:cNvSpPr/>
          <p:nvPr/>
        </p:nvSpPr>
        <p:spPr>
          <a:xfrm>
            <a:off x="9875520" y="5779008"/>
            <a:ext cx="7717536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hr-HR" sz="2200" b="1" dirty="0">
                <a:solidFill>
                  <a:srgbClr val="000000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Monitoring </a:t>
            </a:r>
            <a:endParaRPr lang="en-US" sz="2200" dirty="0"/>
          </a:p>
        </p:txBody>
      </p:sp>
      <p:sp>
        <p:nvSpPr>
          <p:cNvPr id="41" name="Text 23">
            <a:extLst>
              <a:ext uri="{FF2B5EF4-FFF2-40B4-BE49-F238E27FC236}">
                <a16:creationId xmlns:a16="http://schemas.microsoft.com/office/drawing/2014/main" id="{A50F2743-07C4-A646-E9ED-DAFB931549BA}"/>
              </a:ext>
            </a:extLst>
          </p:cNvPr>
          <p:cNvSpPr/>
          <p:nvPr/>
        </p:nvSpPr>
        <p:spPr>
          <a:xfrm>
            <a:off x="9875520" y="6291072"/>
            <a:ext cx="7717536" cy="10607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900" dirty="0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Stalna dostupnost za pitanja </a:t>
            </a:r>
            <a:r>
              <a:rPr lang="en-US" sz="1900" dirty="0" err="1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iz</a:t>
            </a:r>
            <a:r>
              <a:rPr lang="en-US" sz="1900" dirty="0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 </a:t>
            </a:r>
            <a:r>
              <a:rPr lang="en-US" sz="1900" dirty="0" err="1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teku</a:t>
            </a:r>
            <a:r>
              <a:rPr lang="hr-HR" sz="1900" dirty="0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ć</a:t>
            </a:r>
            <a:r>
              <a:rPr lang="en-US" sz="1900" dirty="0" err="1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eg</a:t>
            </a:r>
            <a:r>
              <a:rPr lang="en-US" sz="1900" dirty="0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 poslovanja. Monitoring regulatornih promjena.</a:t>
            </a:r>
            <a:endParaRPr lang="en-US" sz="1900" dirty="0"/>
          </a:p>
        </p:txBody>
      </p:sp>
      <p:sp>
        <p:nvSpPr>
          <p:cNvPr id="46" name="Shape 24">
            <a:extLst>
              <a:ext uri="{FF2B5EF4-FFF2-40B4-BE49-F238E27FC236}">
                <a16:creationId xmlns:a16="http://schemas.microsoft.com/office/drawing/2014/main" id="{3664C42C-5AF8-2C98-4FC6-41A47AF4733C}"/>
              </a:ext>
            </a:extLst>
          </p:cNvPr>
          <p:cNvSpPr/>
          <p:nvPr/>
        </p:nvSpPr>
        <p:spPr>
          <a:xfrm>
            <a:off x="802215" y="7700340"/>
            <a:ext cx="8229600" cy="1920240"/>
          </a:xfrm>
          <a:prstGeom prst="rect">
            <a:avLst/>
          </a:prstGeom>
          <a:solidFill>
            <a:srgbClr val="F2F2F2"/>
          </a:solidFill>
          <a:ln w="12700">
            <a:solidFill>
              <a:srgbClr val="DEDEDE"/>
            </a:solidFill>
            <a:prstDash val="solid"/>
          </a:ln>
        </p:spPr>
        <p:txBody>
          <a:bodyPr/>
          <a:lstStyle/>
          <a:p>
            <a:endParaRPr lang="hr-HR" sz="3600"/>
          </a:p>
        </p:txBody>
      </p:sp>
      <p:sp>
        <p:nvSpPr>
          <p:cNvPr id="47" name="Shape 25">
            <a:extLst>
              <a:ext uri="{FF2B5EF4-FFF2-40B4-BE49-F238E27FC236}">
                <a16:creationId xmlns:a16="http://schemas.microsoft.com/office/drawing/2014/main" id="{12995B22-59B5-F51A-FEF0-F09A3E2B9B34}"/>
              </a:ext>
            </a:extLst>
          </p:cNvPr>
          <p:cNvSpPr/>
          <p:nvPr/>
        </p:nvSpPr>
        <p:spPr>
          <a:xfrm>
            <a:off x="768096" y="7754112"/>
            <a:ext cx="128016" cy="192024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hr-HR" sz="3600"/>
          </a:p>
        </p:txBody>
      </p:sp>
      <p:sp>
        <p:nvSpPr>
          <p:cNvPr id="48" name="Text 26">
            <a:extLst>
              <a:ext uri="{FF2B5EF4-FFF2-40B4-BE49-F238E27FC236}">
                <a16:creationId xmlns:a16="http://schemas.microsoft.com/office/drawing/2014/main" id="{46F55CB4-07C7-7C01-821E-0F80E809BB5E}"/>
              </a:ext>
            </a:extLst>
          </p:cNvPr>
          <p:cNvSpPr/>
          <p:nvPr/>
        </p:nvSpPr>
        <p:spPr>
          <a:xfrm>
            <a:off x="1097280" y="7936992"/>
            <a:ext cx="7717536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200" b="1" dirty="0">
                <a:solidFill>
                  <a:srgbClr val="000000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Istraga i zastupanje</a:t>
            </a:r>
            <a:endParaRPr lang="en-US" sz="2200" dirty="0"/>
          </a:p>
        </p:txBody>
      </p:sp>
      <p:sp>
        <p:nvSpPr>
          <p:cNvPr id="49" name="Text 27">
            <a:extLst>
              <a:ext uri="{FF2B5EF4-FFF2-40B4-BE49-F238E27FC236}">
                <a16:creationId xmlns:a16="http://schemas.microsoft.com/office/drawing/2014/main" id="{74A41C82-6ADA-354C-A36F-3846D262898C}"/>
              </a:ext>
            </a:extLst>
          </p:cNvPr>
          <p:cNvSpPr/>
          <p:nvPr/>
        </p:nvSpPr>
        <p:spPr>
          <a:xfrm>
            <a:off x="1097280" y="8449056"/>
            <a:ext cx="7717536" cy="10607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900" dirty="0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Dawn raid </a:t>
            </a:r>
            <a:r>
              <a:rPr lang="en-US" sz="1900" dirty="0" err="1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podr</a:t>
            </a:r>
            <a:r>
              <a:rPr lang="hr-HR" sz="1900" dirty="0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š</a:t>
            </a:r>
            <a:r>
              <a:rPr lang="en-US" sz="1900" dirty="0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ka.</a:t>
            </a:r>
            <a:endParaRPr lang="en-US" sz="1900" dirty="0"/>
          </a:p>
        </p:txBody>
      </p:sp>
      <p:sp>
        <p:nvSpPr>
          <p:cNvPr id="50" name="Shape 28">
            <a:extLst>
              <a:ext uri="{FF2B5EF4-FFF2-40B4-BE49-F238E27FC236}">
                <a16:creationId xmlns:a16="http://schemas.microsoft.com/office/drawing/2014/main" id="{62666DFE-FDDE-8850-AC2A-39DFFB6480C8}"/>
              </a:ext>
            </a:extLst>
          </p:cNvPr>
          <p:cNvSpPr/>
          <p:nvPr/>
        </p:nvSpPr>
        <p:spPr>
          <a:xfrm>
            <a:off x="9546336" y="7754112"/>
            <a:ext cx="8229600" cy="1920240"/>
          </a:xfrm>
          <a:prstGeom prst="rect">
            <a:avLst/>
          </a:prstGeom>
          <a:solidFill>
            <a:srgbClr val="F2F2F2"/>
          </a:solidFill>
          <a:ln w="12700">
            <a:solidFill>
              <a:srgbClr val="DEDEDE"/>
            </a:solidFill>
            <a:prstDash val="solid"/>
          </a:ln>
        </p:spPr>
        <p:txBody>
          <a:bodyPr/>
          <a:lstStyle/>
          <a:p>
            <a:endParaRPr lang="hr-HR" sz="3600"/>
          </a:p>
        </p:txBody>
      </p:sp>
      <p:sp>
        <p:nvSpPr>
          <p:cNvPr id="51" name="Shape 29">
            <a:extLst>
              <a:ext uri="{FF2B5EF4-FFF2-40B4-BE49-F238E27FC236}">
                <a16:creationId xmlns:a16="http://schemas.microsoft.com/office/drawing/2014/main" id="{BD0ABEC4-B5B7-62B3-E3CE-666A3B68EAE3}"/>
              </a:ext>
            </a:extLst>
          </p:cNvPr>
          <p:cNvSpPr/>
          <p:nvPr/>
        </p:nvSpPr>
        <p:spPr>
          <a:xfrm>
            <a:off x="9546336" y="7754112"/>
            <a:ext cx="128016" cy="192024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hr-HR" sz="3600"/>
          </a:p>
        </p:txBody>
      </p:sp>
      <p:sp>
        <p:nvSpPr>
          <p:cNvPr id="52" name="Text 30">
            <a:extLst>
              <a:ext uri="{FF2B5EF4-FFF2-40B4-BE49-F238E27FC236}">
                <a16:creationId xmlns:a16="http://schemas.microsoft.com/office/drawing/2014/main" id="{844C0A07-94AC-7EA9-3D12-83D447E97382}"/>
              </a:ext>
            </a:extLst>
          </p:cNvPr>
          <p:cNvSpPr/>
          <p:nvPr/>
        </p:nvSpPr>
        <p:spPr>
          <a:xfrm>
            <a:off x="9875520" y="7936992"/>
            <a:ext cx="7717536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200" b="1" dirty="0">
                <a:solidFill>
                  <a:srgbClr val="000000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Privremene mjere &amp; </a:t>
            </a:r>
            <a:r>
              <a:rPr lang="en-US" sz="2200" b="1" dirty="0" err="1">
                <a:solidFill>
                  <a:srgbClr val="000000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litig</a:t>
            </a:r>
            <a:r>
              <a:rPr lang="hr-HR" sz="2200" b="1" dirty="0" err="1">
                <a:solidFill>
                  <a:srgbClr val="000000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ation</a:t>
            </a:r>
            <a:endParaRPr lang="en-US" sz="2200" dirty="0"/>
          </a:p>
        </p:txBody>
      </p:sp>
      <p:sp>
        <p:nvSpPr>
          <p:cNvPr id="53" name="Text 31">
            <a:extLst>
              <a:ext uri="{FF2B5EF4-FFF2-40B4-BE49-F238E27FC236}">
                <a16:creationId xmlns:a16="http://schemas.microsoft.com/office/drawing/2014/main" id="{98DB193A-A1D3-277E-F0B9-738385588D72}"/>
              </a:ext>
            </a:extLst>
          </p:cNvPr>
          <p:cNvSpPr/>
          <p:nvPr/>
        </p:nvSpPr>
        <p:spPr>
          <a:xfrm>
            <a:off x="9875520" y="8449056"/>
            <a:ext cx="7717536" cy="10607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hr-HR" sz="1900" dirty="0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Ž</a:t>
            </a:r>
            <a:r>
              <a:rPr lang="en-US" sz="1900" dirty="0" err="1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urni</a:t>
            </a:r>
            <a:r>
              <a:rPr lang="en-US" sz="1900" dirty="0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 postupci, privremene mjere, od</a:t>
            </a:r>
            <a:r>
              <a:rPr lang="hr-HR" sz="1900" dirty="0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š</a:t>
            </a:r>
            <a:r>
              <a:rPr lang="en-US" sz="1900" dirty="0" err="1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tetni</a:t>
            </a:r>
            <a:r>
              <a:rPr lang="en-US" sz="1900" dirty="0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 </a:t>
            </a:r>
            <a:r>
              <a:rPr lang="en-US" sz="1900" dirty="0" err="1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zahtjevi</a:t>
            </a:r>
            <a:r>
              <a:rPr lang="en-US" sz="1900" dirty="0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 </a:t>
            </a:r>
            <a:r>
              <a:rPr lang="en-US" sz="1900" dirty="0" err="1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tre</a:t>
            </a:r>
            <a:r>
              <a:rPr lang="hr-HR" sz="1900" dirty="0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ć</a:t>
            </a:r>
            <a:r>
              <a:rPr lang="en-US" sz="1900" dirty="0" err="1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ih</a:t>
            </a:r>
            <a:r>
              <a:rPr lang="en-US" sz="1900" dirty="0">
                <a:solidFill>
                  <a:srgbClr val="484848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 strana.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4110684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8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63508" y="3600000"/>
            <a:ext cx="5727006" cy="1146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7"/>
              </a:lnSpc>
              <a:spcBef>
                <a:spcPct val="0"/>
              </a:spcBef>
            </a:pPr>
            <a:r>
              <a:rPr lang="en-US" sz="5862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Hvala </a:t>
            </a:r>
            <a:r>
              <a:rPr lang="en-US" sz="5862" dirty="0" err="1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na</a:t>
            </a:r>
            <a:r>
              <a:rPr lang="en-US" sz="5862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 </a:t>
            </a:r>
            <a:r>
              <a:rPr lang="en-US" sz="5862" dirty="0" err="1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pažnji</a:t>
            </a:r>
            <a:r>
              <a:rPr lang="en-US" sz="5862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00476" y="5750000"/>
            <a:ext cx="6729124" cy="555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07"/>
              </a:lnSpc>
              <a:spcBef>
                <a:spcPct val="0"/>
              </a:spcBef>
            </a:pPr>
            <a:r>
              <a:rPr lang="en-US" sz="3362" dirty="0" err="1">
                <a:solidFill>
                  <a:srgbClr val="D39E4C"/>
                </a:solidFill>
                <a:latin typeface="MarkPro-ExtraLight" panose="020B0404020101010102" pitchFamily="34" charset="-18"/>
                <a:ea typeface="Mark Pro Light"/>
                <a:cs typeface="Mark Pro Light"/>
                <a:sym typeface="Mark Pro Light"/>
              </a:rPr>
              <a:t>Pitanja</a:t>
            </a:r>
            <a:r>
              <a:rPr lang="en-US" sz="3362" b="1" dirty="0">
                <a:solidFill>
                  <a:srgbClr val="D39E4C"/>
                </a:solidFill>
                <a:latin typeface="MarkPro-ExtraLight" panose="020B0404020101010102" pitchFamily="34" charset="-18"/>
                <a:ea typeface="Mark Pro Light"/>
                <a:cs typeface="Mark Pro Light"/>
                <a:sym typeface="Mark Pro Light"/>
              </a:rPr>
              <a:t> i </a:t>
            </a:r>
            <a:r>
              <a:rPr lang="en-US" sz="3362" b="1" dirty="0" err="1">
                <a:solidFill>
                  <a:srgbClr val="D39E4C"/>
                </a:solidFill>
                <a:latin typeface="MarkPro-ExtraLight" panose="020B0404020101010102" pitchFamily="34" charset="-18"/>
                <a:ea typeface="Mark Pro Light"/>
                <a:cs typeface="Mark Pro Light"/>
                <a:sym typeface="Mark Pro Light"/>
              </a:rPr>
              <a:t>razgovor</a:t>
            </a:r>
            <a:r>
              <a:rPr lang="en-US" sz="3362" b="1" dirty="0">
                <a:solidFill>
                  <a:srgbClr val="D39E4C"/>
                </a:solidFill>
                <a:latin typeface="MarkPro-ExtraLight" panose="020B0404020101010102" pitchFamily="34" charset="-18"/>
                <a:ea typeface="Mark Pro Light"/>
                <a:cs typeface="Mark Pro Light"/>
                <a:sym typeface="Mark Pro Light"/>
              </a:rPr>
              <a:t> - </a:t>
            </a:r>
            <a:r>
              <a:rPr lang="en-US" sz="3362" b="1" dirty="0" err="1">
                <a:solidFill>
                  <a:srgbClr val="D39E4C"/>
                </a:solidFill>
                <a:latin typeface="MarkPro-ExtraLight" panose="020B0404020101010102" pitchFamily="34" charset="-18"/>
                <a:ea typeface="Mark Pro Light"/>
                <a:cs typeface="Mark Pro Light"/>
                <a:sym typeface="Mark Pro Light"/>
              </a:rPr>
              <a:t>dobrodošli</a:t>
            </a:r>
            <a:r>
              <a:rPr lang="en-US" sz="3362" b="1" dirty="0">
                <a:solidFill>
                  <a:srgbClr val="D39E4C"/>
                </a:solidFill>
                <a:latin typeface="MarkPro-ExtraLight" panose="020B0404020101010102" pitchFamily="34" charset="-18"/>
                <a:ea typeface="Mark Pro Light"/>
                <a:cs typeface="Mark Pro Light"/>
                <a:sym typeface="Mark Pro Light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-9236574" y="-5377310"/>
            <a:ext cx="22808969" cy="18955399"/>
          </a:xfrm>
          <a:custGeom>
            <a:avLst/>
            <a:gdLst/>
            <a:ahLst/>
            <a:cxnLst/>
            <a:rect l="l" t="t" r="r" b="b"/>
            <a:pathLst>
              <a:path w="22808969" h="18955399">
                <a:moveTo>
                  <a:pt x="0" y="0"/>
                </a:moveTo>
                <a:lnTo>
                  <a:pt x="22808969" y="0"/>
                </a:lnTo>
                <a:lnTo>
                  <a:pt x="22808969" y="18955398"/>
                </a:lnTo>
                <a:lnTo>
                  <a:pt x="0" y="189553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5" name="TextBox 5"/>
          <p:cNvSpPr txBox="1"/>
          <p:nvPr/>
        </p:nvSpPr>
        <p:spPr>
          <a:xfrm>
            <a:off x="9769489" y="7189847"/>
            <a:ext cx="3222851" cy="479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Mislav Bradvica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71223" y="7189847"/>
            <a:ext cx="3222851" cy="479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Marko Kapetanović</a:t>
            </a:r>
          </a:p>
        </p:txBody>
      </p:sp>
      <p:sp>
        <p:nvSpPr>
          <p:cNvPr id="7" name="Freeform 7"/>
          <p:cNvSpPr/>
          <p:nvPr/>
        </p:nvSpPr>
        <p:spPr>
          <a:xfrm>
            <a:off x="9159851" y="1028700"/>
            <a:ext cx="16167818" cy="18955399"/>
          </a:xfrm>
          <a:custGeom>
            <a:avLst/>
            <a:gdLst/>
            <a:ahLst/>
            <a:cxnLst/>
            <a:rect l="l" t="t" r="r" b="b"/>
            <a:pathLst>
              <a:path w="16167818" h="18955399">
                <a:moveTo>
                  <a:pt x="0" y="0"/>
                </a:moveTo>
                <a:lnTo>
                  <a:pt x="16167818" y="0"/>
                </a:lnTo>
                <a:lnTo>
                  <a:pt x="16167818" y="18955399"/>
                </a:lnTo>
                <a:lnTo>
                  <a:pt x="0" y="189553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41076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8" name="Freeform 8"/>
          <p:cNvSpPr/>
          <p:nvPr/>
        </p:nvSpPr>
        <p:spPr>
          <a:xfrm>
            <a:off x="9769489" y="2237320"/>
            <a:ext cx="3222851" cy="4834276"/>
          </a:xfrm>
          <a:custGeom>
            <a:avLst/>
            <a:gdLst/>
            <a:ahLst/>
            <a:cxnLst/>
            <a:rect l="l" t="t" r="r" b="b"/>
            <a:pathLst>
              <a:path w="3222851" h="4834276">
                <a:moveTo>
                  <a:pt x="0" y="0"/>
                </a:moveTo>
                <a:lnTo>
                  <a:pt x="3222851" y="0"/>
                </a:lnTo>
                <a:lnTo>
                  <a:pt x="3222851" y="4834276"/>
                </a:lnTo>
                <a:lnTo>
                  <a:pt x="0" y="48342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9" name="Freeform 9"/>
          <p:cNvSpPr/>
          <p:nvPr/>
        </p:nvSpPr>
        <p:spPr>
          <a:xfrm>
            <a:off x="13767194" y="2237320"/>
            <a:ext cx="3226879" cy="4834276"/>
          </a:xfrm>
          <a:custGeom>
            <a:avLst/>
            <a:gdLst/>
            <a:ahLst/>
            <a:cxnLst/>
            <a:rect l="l" t="t" r="r" b="b"/>
            <a:pathLst>
              <a:path w="3226879" h="4834276">
                <a:moveTo>
                  <a:pt x="0" y="0"/>
                </a:moveTo>
                <a:lnTo>
                  <a:pt x="3226880" y="0"/>
                </a:lnTo>
                <a:lnTo>
                  <a:pt x="3226880" y="4834276"/>
                </a:lnTo>
                <a:lnTo>
                  <a:pt x="0" y="48342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364" t="-6296" r="-15319" b="-22386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0" name="TextBox 10"/>
          <p:cNvSpPr txBox="1"/>
          <p:nvPr/>
        </p:nvSpPr>
        <p:spPr>
          <a:xfrm>
            <a:off x="9769489" y="7564533"/>
            <a:ext cx="3222851" cy="479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D39E4C"/>
                </a:solidFill>
                <a:latin typeface="Mark Pro"/>
                <a:ea typeface="Mark Pro"/>
                <a:cs typeface="Mark Pro"/>
                <a:sym typeface="Mark Pro"/>
              </a:rPr>
              <a:t>Partner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771223" y="7564533"/>
            <a:ext cx="3222851" cy="479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D39E4C"/>
                </a:solidFill>
                <a:latin typeface="Mark Pro"/>
                <a:ea typeface="Mark Pro"/>
                <a:cs typeface="Mark Pro"/>
                <a:sym typeface="Mark Pro"/>
              </a:rPr>
              <a:t>Partner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769489" y="7987488"/>
            <a:ext cx="3222851" cy="446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m.bradvica@wahl.hr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771223" y="7987488"/>
            <a:ext cx="4200000" cy="446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m.kapetanovic@wahl.hr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06178" y="-3134301"/>
            <a:ext cx="23714305" cy="15809537"/>
          </a:xfrm>
          <a:custGeom>
            <a:avLst/>
            <a:gdLst/>
            <a:ahLst/>
            <a:cxnLst/>
            <a:rect l="l" t="t" r="r" b="b"/>
            <a:pathLst>
              <a:path w="23714305" h="15809537">
                <a:moveTo>
                  <a:pt x="0" y="0"/>
                </a:moveTo>
                <a:lnTo>
                  <a:pt x="23714305" y="0"/>
                </a:lnTo>
                <a:lnTo>
                  <a:pt x="23714305" y="15809537"/>
                </a:lnTo>
                <a:lnTo>
                  <a:pt x="0" y="158095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Freeform 3"/>
          <p:cNvSpPr/>
          <p:nvPr/>
        </p:nvSpPr>
        <p:spPr>
          <a:xfrm>
            <a:off x="5486400" y="3645568"/>
            <a:ext cx="7315200" cy="2995863"/>
          </a:xfrm>
          <a:custGeom>
            <a:avLst/>
            <a:gdLst/>
            <a:ahLst/>
            <a:cxnLst/>
            <a:rect l="l" t="t" r="r" b="b"/>
            <a:pathLst>
              <a:path w="7315200" h="2995863">
                <a:moveTo>
                  <a:pt x="0" y="0"/>
                </a:moveTo>
                <a:lnTo>
                  <a:pt x="7315200" y="0"/>
                </a:lnTo>
                <a:lnTo>
                  <a:pt x="7315200" y="2995864"/>
                </a:lnTo>
                <a:lnTo>
                  <a:pt x="0" y="29958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4" name="TextBox 4"/>
          <p:cNvSpPr txBox="1"/>
          <p:nvPr/>
        </p:nvSpPr>
        <p:spPr>
          <a:xfrm>
            <a:off x="4251392" y="7658100"/>
            <a:ext cx="9785215" cy="755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87"/>
              </a:lnSpc>
              <a:spcBef>
                <a:spcPct val="0"/>
              </a:spcBef>
            </a:pPr>
            <a:r>
              <a:rPr lang="en-US" sz="4000" i="1" dirty="0">
                <a:solidFill>
                  <a:schemeClr val="bg1">
                    <a:lumMod val="95000"/>
                    <a:alpha val="72941"/>
                  </a:schemeClr>
                </a:solidFill>
                <a:latin typeface="Mark Pro Extra-Light Italics"/>
                <a:ea typeface="Mark Pro Extra-Light Italics"/>
                <a:cs typeface="Mark Pro Extra-Light Italics"/>
                <a:sym typeface="Mark Pro Extra-Light Italics"/>
              </a:rPr>
              <a:t>Clearing the way in legal darkness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84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76B66D-B477-C0E4-2C41-D5FF2D361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AA2A4AE-755E-5A5F-6602-2BAED39DFF07}"/>
              </a:ext>
            </a:extLst>
          </p:cNvPr>
          <p:cNvSpPr/>
          <p:nvPr/>
        </p:nvSpPr>
        <p:spPr>
          <a:xfrm>
            <a:off x="-4549" y="739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t="-50001" r="-695" b="-7720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F03C42E-8610-C2DC-6457-647A04A59CC9}"/>
              </a:ext>
            </a:extLst>
          </p:cNvPr>
          <p:cNvSpPr txBox="1"/>
          <p:nvPr/>
        </p:nvSpPr>
        <p:spPr>
          <a:xfrm>
            <a:off x="1028700" y="2854959"/>
            <a:ext cx="16116300" cy="3116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hr-HR" sz="8000" spc="24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A. </a:t>
            </a:r>
            <a:r>
              <a:rPr lang="en-US" sz="8000" spc="24" dirty="0" err="1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Gnothi</a:t>
            </a:r>
            <a:r>
              <a:rPr lang="hr-HR" sz="8000" spc="24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 </a:t>
            </a:r>
            <a:r>
              <a:rPr lang="hr-HR" sz="8000" spc="24" dirty="0" err="1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seauton</a:t>
            </a:r>
            <a:r>
              <a:rPr lang="en-US" sz="8000" spc="24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 </a:t>
            </a:r>
            <a:r>
              <a:rPr lang="hr-HR" sz="8000" spc="24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– „</a:t>
            </a:r>
            <a:r>
              <a:rPr lang="en-US" sz="8000" spc="24" dirty="0" err="1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spoznaj</a:t>
            </a:r>
            <a:r>
              <a:rPr lang="en-US" sz="8000" spc="24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 </a:t>
            </a:r>
            <a:r>
              <a:rPr lang="en-US" sz="8000" spc="24" dirty="0" err="1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samog</a:t>
            </a:r>
            <a:r>
              <a:rPr lang="en-US" sz="8000" spc="24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 </a:t>
            </a:r>
            <a:r>
              <a:rPr lang="en-US" sz="8000" spc="24" dirty="0" err="1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sebe</a:t>
            </a:r>
            <a:r>
              <a:rPr lang="hr-HR" sz="8000" spc="24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”</a:t>
            </a:r>
          </a:p>
          <a:p>
            <a:pPr algn="ctr">
              <a:lnSpc>
                <a:spcPts val="8080"/>
              </a:lnSpc>
            </a:pPr>
            <a:endParaRPr lang="en-US" sz="8000" spc="24" dirty="0">
              <a:solidFill>
                <a:srgbClr val="FFFFFF"/>
              </a:solidFill>
              <a:latin typeface="Mark Pro"/>
              <a:ea typeface="Mark Pro"/>
              <a:cs typeface="Mark Pro"/>
              <a:sym typeface="Mark Pro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025D702-11D1-ADC8-D79B-3719B683328B}"/>
              </a:ext>
            </a:extLst>
          </p:cNvPr>
          <p:cNvSpPr/>
          <p:nvPr/>
        </p:nvSpPr>
        <p:spPr>
          <a:xfrm>
            <a:off x="14925636" y="8560597"/>
            <a:ext cx="2333664" cy="697703"/>
          </a:xfrm>
          <a:custGeom>
            <a:avLst/>
            <a:gdLst/>
            <a:ahLst/>
            <a:cxnLst/>
            <a:rect l="l" t="t" r="r" b="b"/>
            <a:pathLst>
              <a:path w="2333664" h="697703">
                <a:moveTo>
                  <a:pt x="0" y="0"/>
                </a:moveTo>
                <a:lnTo>
                  <a:pt x="2333664" y="0"/>
                </a:lnTo>
                <a:lnTo>
                  <a:pt x="2333664" y="697703"/>
                </a:lnTo>
                <a:lnTo>
                  <a:pt x="0" y="697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77629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8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t="-50001" r="-695" b="-7720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TextBox 3"/>
          <p:cNvSpPr txBox="1"/>
          <p:nvPr/>
        </p:nvSpPr>
        <p:spPr>
          <a:xfrm>
            <a:off x="1028700" y="2854959"/>
            <a:ext cx="10673160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80"/>
              </a:lnSpc>
            </a:pPr>
            <a:r>
              <a:rPr lang="en-US" sz="8000" spc="24" dirty="0" err="1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Distribucijski</a:t>
            </a:r>
            <a:r>
              <a:rPr lang="en-US" sz="8000" spc="24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 </a:t>
            </a:r>
            <a:r>
              <a:rPr lang="en-US" sz="8000" spc="24" dirty="0" err="1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lanci</a:t>
            </a:r>
            <a:r>
              <a:rPr lang="en-US" sz="8000" spc="24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 -</a:t>
            </a:r>
          </a:p>
          <a:p>
            <a:pPr algn="l">
              <a:lnSpc>
                <a:spcPts val="8080"/>
              </a:lnSpc>
            </a:pPr>
            <a:r>
              <a:rPr lang="hr-HR" sz="8000" spc="24" dirty="0" err="1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struktura</a:t>
            </a:r>
            <a:r>
              <a:rPr lang="en-US" sz="8000" spc="24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 </a:t>
            </a:r>
            <a:r>
              <a:rPr lang="en-US" sz="8000" spc="24" dirty="0" err="1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odnosa</a:t>
            </a:r>
            <a:endParaRPr lang="en-US" sz="8000" spc="24" dirty="0">
              <a:solidFill>
                <a:srgbClr val="FFFFFF"/>
              </a:solidFill>
              <a:latin typeface="Mark Pro"/>
              <a:ea typeface="Mark Pro"/>
              <a:cs typeface="Mark Pro"/>
              <a:sym typeface="Mark Pro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5124450"/>
            <a:ext cx="12924522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9"/>
              </a:lnSpc>
            </a:pPr>
            <a:r>
              <a:rPr lang="en-US" sz="3362" dirty="0">
                <a:solidFill>
                  <a:srgbClr val="D39E4C"/>
                </a:solidFill>
                <a:latin typeface="Mark Pro Light"/>
                <a:ea typeface="Mark Pro Light"/>
                <a:cs typeface="Mark Pro Light"/>
                <a:sym typeface="Mark Pro Light"/>
              </a:rPr>
              <a:t>Kako </a:t>
            </a:r>
            <a:r>
              <a:rPr lang="en-US" sz="3362" dirty="0" err="1">
                <a:solidFill>
                  <a:srgbClr val="D39E4C"/>
                </a:solidFill>
                <a:latin typeface="Mark Pro Light"/>
                <a:ea typeface="Mark Pro Light"/>
                <a:cs typeface="Mark Pro Light"/>
                <a:sym typeface="Mark Pro Light"/>
              </a:rPr>
              <a:t>čitati</a:t>
            </a:r>
            <a:r>
              <a:rPr lang="en-US" sz="3362" dirty="0">
                <a:solidFill>
                  <a:srgbClr val="D39E4C"/>
                </a:solidFill>
                <a:latin typeface="Mark Pro Light"/>
                <a:ea typeface="Mark Pro Light"/>
                <a:cs typeface="Mark Pro Light"/>
                <a:sym typeface="Mark Pro Light"/>
              </a:rPr>
              <a:t> </a:t>
            </a:r>
            <a:r>
              <a:rPr lang="en-US" sz="3362" dirty="0" err="1">
                <a:solidFill>
                  <a:srgbClr val="D39E4C"/>
                </a:solidFill>
                <a:latin typeface="Mark Pro Light"/>
                <a:ea typeface="Mark Pro Light"/>
                <a:cs typeface="Mark Pro Light"/>
                <a:sym typeface="Mark Pro Light"/>
              </a:rPr>
              <a:t>situaciju</a:t>
            </a:r>
            <a:r>
              <a:rPr lang="en-US" sz="3362" dirty="0">
                <a:solidFill>
                  <a:srgbClr val="D39E4C"/>
                </a:solidFill>
                <a:latin typeface="Mark Pro Light"/>
                <a:ea typeface="Mark Pro Light"/>
                <a:cs typeface="Mark Pro Light"/>
                <a:sym typeface="Mark Pro Light"/>
              </a:rPr>
              <a:t> </a:t>
            </a:r>
            <a:r>
              <a:rPr lang="hr-HR" sz="3362" dirty="0">
                <a:solidFill>
                  <a:srgbClr val="D39E4C"/>
                </a:solidFill>
                <a:latin typeface="Mark Pro Light"/>
                <a:ea typeface="Mark Pro Light"/>
                <a:cs typeface="Mark Pro Light"/>
                <a:sym typeface="Mark Pro Light"/>
              </a:rPr>
              <a:t>(naš čovjek) </a:t>
            </a:r>
            <a:r>
              <a:rPr lang="en-US" sz="3362" dirty="0" err="1">
                <a:solidFill>
                  <a:srgbClr val="D39E4C"/>
                </a:solidFill>
                <a:latin typeface="Mark Pro Light"/>
                <a:ea typeface="Mark Pro Light"/>
                <a:cs typeface="Mark Pro Light"/>
                <a:sym typeface="Mark Pro Light"/>
              </a:rPr>
              <a:t>na</a:t>
            </a:r>
            <a:r>
              <a:rPr lang="en-US" sz="3362" dirty="0">
                <a:solidFill>
                  <a:srgbClr val="D39E4C"/>
                </a:solidFill>
                <a:latin typeface="Mark Pro Light"/>
                <a:ea typeface="Mark Pro Light"/>
                <a:cs typeface="Mark Pro Light"/>
                <a:sym typeface="Mark Pro Light"/>
              </a:rPr>
              <a:t> </a:t>
            </a:r>
            <a:r>
              <a:rPr lang="en-US" sz="3362" dirty="0" err="1">
                <a:solidFill>
                  <a:srgbClr val="D39E4C"/>
                </a:solidFill>
                <a:latin typeface="Mark Pro Light"/>
                <a:ea typeface="Mark Pro Light"/>
                <a:cs typeface="Mark Pro Light"/>
                <a:sym typeface="Mark Pro Light"/>
              </a:rPr>
              <a:t>terenu</a:t>
            </a:r>
            <a:r>
              <a:rPr lang="en-US" sz="3362" dirty="0">
                <a:solidFill>
                  <a:srgbClr val="D39E4C"/>
                </a:solidFill>
                <a:latin typeface="Mark Pro Light"/>
                <a:ea typeface="Mark Pro Light"/>
                <a:cs typeface="Mark Pro Light"/>
                <a:sym typeface="Mark Pro Light"/>
              </a:rPr>
              <a:t>?</a:t>
            </a:r>
          </a:p>
        </p:txBody>
      </p:sp>
      <p:sp>
        <p:nvSpPr>
          <p:cNvPr id="5" name="Freeform 5"/>
          <p:cNvSpPr/>
          <p:nvPr/>
        </p:nvSpPr>
        <p:spPr>
          <a:xfrm>
            <a:off x="14925636" y="8560597"/>
            <a:ext cx="2333664" cy="697703"/>
          </a:xfrm>
          <a:custGeom>
            <a:avLst/>
            <a:gdLst/>
            <a:ahLst/>
            <a:cxnLst/>
            <a:rect l="l" t="t" r="r" b="b"/>
            <a:pathLst>
              <a:path w="2333664" h="697703">
                <a:moveTo>
                  <a:pt x="0" y="0"/>
                </a:moveTo>
                <a:lnTo>
                  <a:pt x="2333664" y="0"/>
                </a:lnTo>
                <a:lnTo>
                  <a:pt x="2333664" y="697703"/>
                </a:lnTo>
                <a:lnTo>
                  <a:pt x="0" y="697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8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700" y="1028700"/>
            <a:ext cx="16230600" cy="1905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r-HR"/>
          </a:p>
        </p:txBody>
      </p:sp>
      <p:sp>
        <p:nvSpPr>
          <p:cNvPr id="3" name="Freeform 3"/>
          <p:cNvSpPr/>
          <p:nvPr/>
        </p:nvSpPr>
        <p:spPr>
          <a:xfrm>
            <a:off x="1028700" y="296853"/>
            <a:ext cx="1924444" cy="575357"/>
          </a:xfrm>
          <a:custGeom>
            <a:avLst/>
            <a:gdLst/>
            <a:ahLst/>
            <a:cxnLst/>
            <a:rect l="l" t="t" r="r" b="b"/>
            <a:pathLst>
              <a:path w="1924444" h="575357">
                <a:moveTo>
                  <a:pt x="0" y="0"/>
                </a:moveTo>
                <a:lnTo>
                  <a:pt x="1924444" y="0"/>
                </a:lnTo>
                <a:lnTo>
                  <a:pt x="1924444" y="575357"/>
                </a:lnTo>
                <a:lnTo>
                  <a:pt x="0" y="5753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748693"/>
              </p:ext>
            </p:extLst>
          </p:nvPr>
        </p:nvGraphicFramePr>
        <p:xfrm>
          <a:off x="838200" y="3390900"/>
          <a:ext cx="15928620" cy="7538104"/>
        </p:xfrm>
        <a:graphic>
          <a:graphicData uri="http://schemas.openxmlformats.org/drawingml/2006/table">
            <a:tbl>
              <a:tblPr/>
              <a:tblGrid>
                <a:gridCol w="5309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09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095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28201"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2999" dirty="0" err="1">
                          <a:solidFill>
                            <a:srgbClr val="D39E4C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Isključiva</a:t>
                      </a:r>
                      <a:r>
                        <a:rPr lang="en-US" sz="2999" dirty="0">
                          <a:solidFill>
                            <a:srgbClr val="D39E4C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D39E4C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distribucija</a:t>
                      </a:r>
                      <a:r>
                        <a:rPr lang="en-US" sz="2999" dirty="0">
                          <a:solidFill>
                            <a:srgbClr val="D39E4C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D39E4C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Selektivna distribucija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D39E4C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Slobodna distribucija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09903">
                <a:tc>
                  <a:txBody>
                    <a:bodyPr/>
                    <a:lstStyle/>
                    <a:p>
                      <a:pPr marL="228600" lvl="1" indent="-228600" algn="l" defTabSz="914400" rtl="0" eaLnBrk="1" latinLnBrk="0" hangingPunct="1">
                        <a:lnSpc>
                          <a:spcPts val="3219"/>
                        </a:lnSpc>
                        <a:spcBef>
                          <a:spcPct val="0"/>
                        </a:spcBef>
                        <a:buFont typeface="Symbol" panose="05050102010706020507" pitchFamily="18" charset="2"/>
                        <a:buChar char="-"/>
                        <a:defRPr/>
                      </a:pP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znači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distribucijski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sustav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u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kojem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dobavljač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dodjeljuje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područje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ili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skupinu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klijenata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isključivo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sebi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ili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najviše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pet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kupaca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, </a:t>
                      </a:r>
                      <a:endParaRPr lang="hr-HR" sz="2299" kern="1200" dirty="0">
                        <a:solidFill>
                          <a:srgbClr val="FFFFFF"/>
                        </a:solidFill>
                        <a:latin typeface="Mark Pro Extra-Light"/>
                        <a:ea typeface="Mark Pro Extra-Light"/>
                        <a:cs typeface="Mark Pro Extra-Light"/>
                        <a:sym typeface="Mark Pro Extra-Light"/>
                      </a:endParaRPr>
                    </a:p>
                    <a:p>
                      <a:pPr marL="228600" lvl="1" indent="-228600" algn="l" defTabSz="914400" rtl="0" eaLnBrk="1" latinLnBrk="0" hangingPunct="1">
                        <a:lnSpc>
                          <a:spcPts val="3219"/>
                        </a:lnSpc>
                        <a:spcBef>
                          <a:spcPct val="0"/>
                        </a:spcBef>
                        <a:buFont typeface="Symbol" panose="05050102010706020507" pitchFamily="18" charset="2"/>
                        <a:buChar char="-"/>
                        <a:defRPr/>
                      </a:pP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svim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ostalim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kupcima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ograničava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aktivnu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prodaju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na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isključivom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području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ili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isključivoj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skupini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klijenata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;</a:t>
                      </a:r>
                      <a:endParaRPr lang="en-US" sz="2299" kern="1200" dirty="0">
                        <a:solidFill>
                          <a:srgbClr val="FFFFFF"/>
                        </a:solidFill>
                        <a:latin typeface="Mark Pro Extra-Light"/>
                      </a:endParaRPr>
                    </a:p>
                    <a:p>
                      <a:pPr marL="171450" indent="-171450" algn="l">
                        <a:lnSpc>
                          <a:spcPts val="3219"/>
                        </a:lnSpc>
                        <a:buFont typeface="Symbol" panose="05050102010706020507" pitchFamily="18" charset="2"/>
                        <a:buChar char="-"/>
                      </a:pPr>
                      <a:endParaRPr lang="en-US" sz="1100" dirty="0"/>
                    </a:p>
                    <a:p>
                      <a:pPr algn="ctr">
                        <a:lnSpc>
                          <a:spcPts val="2659"/>
                        </a:lnSpc>
                      </a:pPr>
                      <a:endParaRPr lang="en-US" sz="2299" dirty="0">
                        <a:solidFill>
                          <a:srgbClr val="FFFFFF"/>
                        </a:solidFill>
                        <a:latin typeface="Mark Pro Extra-Light"/>
                        <a:ea typeface="Mark Pro Extra-Light"/>
                        <a:cs typeface="Mark Pro Extra-Light"/>
                        <a:sym typeface="Mark Pro Extra-Light"/>
                      </a:endParaRPr>
                    </a:p>
                  </a:txBody>
                  <a:tcPr marL="190500" marR="190500" marT="190500" marB="1905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28600" lvl="1" indent="-228600" algn="l" defTabSz="914400" rtl="0" eaLnBrk="1" latinLnBrk="0" hangingPunct="1">
                        <a:lnSpc>
                          <a:spcPts val="3219"/>
                        </a:lnSpc>
                        <a:spcBef>
                          <a:spcPct val="0"/>
                        </a:spcBef>
                        <a:buFont typeface="Symbol" panose="05050102010706020507" pitchFamily="18" charset="2"/>
                        <a:buChar char="-"/>
                        <a:defRPr/>
                      </a:pP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znači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sustav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distribucije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u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kojem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se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dobavljač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obvezuje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prodavati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ugovor</a:t>
                      </a:r>
                      <a:r>
                        <a:rPr lang="hr-HR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e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nu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robu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ili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usluge</a:t>
                      </a:r>
                      <a:r>
                        <a:rPr lang="hr-HR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samo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distributerima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odabranima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na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temelju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utvrđenih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kriterija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, </a:t>
                      </a:r>
                      <a:endParaRPr lang="hr-HR" sz="2299" kern="1200" dirty="0">
                        <a:solidFill>
                          <a:srgbClr val="FFFFFF"/>
                        </a:solidFill>
                        <a:latin typeface="Mark Pro Extra-Light"/>
                        <a:ea typeface="Mark Pro Extra-Light"/>
                        <a:cs typeface="Mark Pro Extra-Light"/>
                        <a:sym typeface="Mark Pro Extra-Light"/>
                      </a:endParaRPr>
                    </a:p>
                    <a:p>
                      <a:pPr marL="228600" lvl="1" indent="-228600" algn="l" defTabSz="914400" rtl="0" eaLnBrk="1" latinLnBrk="0" hangingPunct="1">
                        <a:lnSpc>
                          <a:spcPts val="3219"/>
                        </a:lnSpc>
                        <a:spcBef>
                          <a:spcPct val="0"/>
                        </a:spcBef>
                        <a:buFont typeface="Symbol" panose="05050102010706020507" pitchFamily="18" charset="2"/>
                        <a:buChar char="-"/>
                        <a:defRPr/>
                      </a:pP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pri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čemu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se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ti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distributeri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obvezuju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da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neće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prodavati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takvu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robu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ili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usluge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neovlaštenim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 Extra-Light"/>
                          <a:cs typeface="Mark Pro Extra-Light"/>
                          <a:sym typeface="Mark Pro Extra-Light"/>
                        </a:rPr>
                        <a:t>distributerima</a:t>
                      </a:r>
                      <a:endParaRPr lang="en-US" sz="1100" dirty="0"/>
                    </a:p>
                    <a:p>
                      <a:pPr marL="496567" lvl="1" indent="-248284" algn="just">
                        <a:lnSpc>
                          <a:spcPts val="3219"/>
                        </a:lnSpc>
                        <a:spcBef>
                          <a:spcPct val="0"/>
                        </a:spcBef>
                        <a:buFont typeface="Arial"/>
                        <a:buChar char="•"/>
                      </a:pPr>
                      <a:endParaRPr lang="en-US" sz="2299" u="none" strike="noStrike" dirty="0">
                        <a:solidFill>
                          <a:srgbClr val="FFFFFF"/>
                        </a:solidFill>
                        <a:latin typeface="Mark Pro Extra-Light"/>
                        <a:ea typeface="Mark Pro Extra-Light"/>
                        <a:cs typeface="Mark Pro Extra-Light"/>
                        <a:sym typeface="Mark Pro Extra-Light"/>
                      </a:endParaRPr>
                    </a:p>
                  </a:txBody>
                  <a:tcPr marL="190500" marR="190500" marT="190500" marB="1905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28600" lvl="1" indent="-228600" algn="l" defTabSz="914400" rtl="0" eaLnBrk="1" latinLnBrk="0" hangingPunct="1">
                        <a:lnSpc>
                          <a:spcPts val="3219"/>
                        </a:lnSpc>
                        <a:spcBef>
                          <a:spcPct val="0"/>
                        </a:spcBef>
                        <a:buFont typeface="Symbol" panose="05050102010706020507" pitchFamily="18" charset="2"/>
                        <a:buChar char="-"/>
                        <a:defRPr/>
                      </a:pP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"/>
                          <a:cs typeface="Mark Pro"/>
                          <a:sym typeface="Mark Pro"/>
                        </a:rPr>
                        <a:t>distribucijski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"/>
                          <a:cs typeface="Mark Pro"/>
                          <a:sym typeface="Mark Pro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"/>
                          <a:cs typeface="Mark Pro"/>
                          <a:sym typeface="Mark Pro"/>
                        </a:rPr>
                        <a:t>sustav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"/>
                          <a:cs typeface="Mark Pro"/>
                          <a:sym typeface="Mark Pro"/>
                        </a:rPr>
                        <a:t> u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"/>
                          <a:cs typeface="Mark Pro"/>
                          <a:sym typeface="Mark Pro"/>
                        </a:rPr>
                        <a:t>kojem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"/>
                          <a:cs typeface="Mark Pro"/>
                          <a:sym typeface="Mark Pro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"/>
                          <a:cs typeface="Mark Pro"/>
                          <a:sym typeface="Mark Pro"/>
                        </a:rPr>
                        <a:t>dobavljač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"/>
                          <a:cs typeface="Mark Pro"/>
                          <a:sym typeface="Mark Pro"/>
                        </a:rPr>
                        <a:t> po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"/>
                          <a:cs typeface="Mark Pro"/>
                          <a:sym typeface="Mark Pro"/>
                        </a:rPr>
                        <a:t>slobodnoj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"/>
                          <a:cs typeface="Mark Pro"/>
                          <a:sym typeface="Mark Pro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"/>
                          <a:cs typeface="Mark Pro"/>
                          <a:sym typeface="Mark Pro"/>
                        </a:rPr>
                        <a:t>ocjeni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"/>
                          <a:cs typeface="Mark Pro"/>
                          <a:sym typeface="Mark Pro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"/>
                          <a:cs typeface="Mark Pro"/>
                          <a:sym typeface="Mark Pro"/>
                        </a:rPr>
                        <a:t>bira</a:t>
                      </a:r>
                      <a:r>
                        <a:rPr lang="en-US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"/>
                          <a:cs typeface="Mark Pro"/>
                          <a:sym typeface="Mark Pro"/>
                        </a:rPr>
                        <a:t> </a:t>
                      </a:r>
                      <a:r>
                        <a:rPr lang="en-US" sz="2299" kern="1200" dirty="0" err="1">
                          <a:solidFill>
                            <a:srgbClr val="FFFFFF"/>
                          </a:solidFill>
                          <a:latin typeface="Mark Pro Extra-Light"/>
                          <a:ea typeface="Mark Pro"/>
                          <a:cs typeface="Mark Pro"/>
                          <a:sym typeface="Mark Pro"/>
                        </a:rPr>
                        <a:t>distributera</a:t>
                      </a:r>
                      <a:r>
                        <a:rPr lang="hr-HR" sz="2299" kern="1200" dirty="0">
                          <a:solidFill>
                            <a:srgbClr val="FFFFFF"/>
                          </a:solidFill>
                          <a:latin typeface="Mark Pro Extra-Light"/>
                          <a:ea typeface="Mark Pro"/>
                          <a:cs typeface="Mark Pro"/>
                          <a:sym typeface="Mark Pro"/>
                        </a:rPr>
                        <a:t> (kupca)</a:t>
                      </a:r>
                      <a:endParaRPr lang="en-US" sz="2299" kern="1200" dirty="0">
                        <a:solidFill>
                          <a:srgbClr val="FFFFFF"/>
                        </a:solidFill>
                        <a:latin typeface="Mark Pro Extra-Light"/>
                      </a:endParaRPr>
                    </a:p>
                    <a:p>
                      <a:pPr algn="ctr">
                        <a:lnSpc>
                          <a:spcPts val="2659"/>
                        </a:lnSpc>
                      </a:pPr>
                      <a:endParaRPr lang="en-US" sz="1100" dirty="0"/>
                    </a:p>
                  </a:txBody>
                  <a:tcPr marL="190500" marR="190500" marT="190500" marB="1905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5156914" y="352205"/>
            <a:ext cx="3987086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7" dirty="0" err="1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Distribucijski</a:t>
            </a:r>
            <a:r>
              <a:rPr lang="en-US" sz="2499" spc="7" dirty="0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lang="en-US" sz="2499" spc="7" dirty="0" err="1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lanci</a:t>
            </a:r>
            <a:r>
              <a:rPr lang="en-US" sz="2499" spc="7" dirty="0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664807" y="352205"/>
            <a:ext cx="1947225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7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14.5.2026.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634622" y="352205"/>
            <a:ext cx="624678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fld id="{F9833B8E-F065-419F-A328-14985D8682B4}" type="slidenum">
              <a:rPr lang="en-US" sz="2499" spc="7" smtClean="0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5</a:t>
            </a:fld>
            <a:endParaRPr lang="en-US" sz="2499" spc="7" dirty="0">
              <a:solidFill>
                <a:srgbClr val="FFFFFF"/>
              </a:solidFill>
              <a:latin typeface="Mark Pro Extra-Light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18341" y="1336946"/>
            <a:ext cx="6132116" cy="1171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 spc="17">
                <a:solidFill>
                  <a:srgbClr val="FFFFFF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Vrste distribucija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8341" y="2375173"/>
            <a:ext cx="5555456" cy="496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spc="8" dirty="0" err="1">
                <a:solidFill>
                  <a:srgbClr val="D39E4C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Isključiva</a:t>
            </a:r>
            <a:r>
              <a:rPr lang="en-US" sz="2999" spc="8" dirty="0">
                <a:solidFill>
                  <a:srgbClr val="D39E4C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, </a:t>
            </a:r>
            <a:r>
              <a:rPr lang="en-US" sz="2999" spc="8" dirty="0" err="1">
                <a:solidFill>
                  <a:srgbClr val="D39E4C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selektivna</a:t>
            </a:r>
            <a:r>
              <a:rPr lang="en-US" sz="2999" spc="8" dirty="0">
                <a:solidFill>
                  <a:srgbClr val="D39E4C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 i </a:t>
            </a:r>
            <a:r>
              <a:rPr lang="en-US" sz="2999" spc="8" dirty="0" err="1">
                <a:solidFill>
                  <a:srgbClr val="D39E4C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slobodna</a:t>
            </a:r>
            <a:endParaRPr lang="en-US" sz="2999" spc="8" dirty="0">
              <a:solidFill>
                <a:srgbClr val="D39E4C"/>
              </a:solidFill>
              <a:latin typeface="Mark Pro Extra-Light"/>
              <a:ea typeface="Mark Pro Extra-Light"/>
              <a:cs typeface="Mark Pro Extra-Light"/>
              <a:sym typeface="Mark Pro Extra-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84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A6BC79-FBBA-ABD4-0BC0-9B29C9DA7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4236694-3015-1B84-19D4-6D0CB2A98C2F}"/>
              </a:ext>
            </a:extLst>
          </p:cNvPr>
          <p:cNvSpPr/>
          <p:nvPr/>
        </p:nvSpPr>
        <p:spPr>
          <a:xfrm>
            <a:off x="-4549" y="739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t="-50001" r="-695" b="-7720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FC79B34-336B-A92B-9F5B-293FB6DEA250}"/>
              </a:ext>
            </a:extLst>
          </p:cNvPr>
          <p:cNvSpPr txBox="1"/>
          <p:nvPr/>
        </p:nvSpPr>
        <p:spPr>
          <a:xfrm>
            <a:off x="1028700" y="2854959"/>
            <a:ext cx="16116300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hr-HR" sz="8000" spc="24" dirty="0">
                <a:solidFill>
                  <a:srgbClr val="FFFFFF"/>
                </a:solidFill>
                <a:latin typeface="Mark Pro"/>
                <a:ea typeface="Mark Pro"/>
                <a:cs typeface="Mark Pro"/>
                <a:sym typeface="Mark Pro"/>
              </a:rPr>
              <a:t>B. Situacija je nešto kompliciranija nego što se mislilo</a:t>
            </a:r>
          </a:p>
          <a:p>
            <a:pPr algn="ctr">
              <a:lnSpc>
                <a:spcPts val="8080"/>
              </a:lnSpc>
            </a:pPr>
            <a:endParaRPr lang="en-US" sz="8000" spc="24" dirty="0">
              <a:solidFill>
                <a:srgbClr val="FFFFFF"/>
              </a:solidFill>
              <a:latin typeface="Mark Pro"/>
              <a:ea typeface="Mark Pro"/>
              <a:cs typeface="Mark Pro"/>
              <a:sym typeface="Mark Pro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5C06FFF-1274-D36B-AC03-21A287293935}"/>
              </a:ext>
            </a:extLst>
          </p:cNvPr>
          <p:cNvSpPr/>
          <p:nvPr/>
        </p:nvSpPr>
        <p:spPr>
          <a:xfrm>
            <a:off x="14925636" y="8560597"/>
            <a:ext cx="2333664" cy="697703"/>
          </a:xfrm>
          <a:custGeom>
            <a:avLst/>
            <a:gdLst/>
            <a:ahLst/>
            <a:cxnLst/>
            <a:rect l="l" t="t" r="r" b="b"/>
            <a:pathLst>
              <a:path w="2333664" h="697703">
                <a:moveTo>
                  <a:pt x="0" y="0"/>
                </a:moveTo>
                <a:lnTo>
                  <a:pt x="2333664" y="0"/>
                </a:lnTo>
                <a:lnTo>
                  <a:pt x="2333664" y="697703"/>
                </a:lnTo>
                <a:lnTo>
                  <a:pt x="0" y="697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95032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84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DABAC9-4A10-D5C9-29AE-EAB01EA7D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36893287-93AF-C73D-48BD-C520901C675A}"/>
              </a:ext>
            </a:extLst>
          </p:cNvPr>
          <p:cNvSpPr/>
          <p:nvPr/>
        </p:nvSpPr>
        <p:spPr>
          <a:xfrm flipV="1">
            <a:off x="1028700" y="1028700"/>
            <a:ext cx="16230600" cy="1905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6FD22A4-6EFE-A311-EE0A-7D374AC4101C}"/>
              </a:ext>
            </a:extLst>
          </p:cNvPr>
          <p:cNvSpPr/>
          <p:nvPr/>
        </p:nvSpPr>
        <p:spPr>
          <a:xfrm>
            <a:off x="1028700" y="296853"/>
            <a:ext cx="1924444" cy="575357"/>
          </a:xfrm>
          <a:custGeom>
            <a:avLst/>
            <a:gdLst/>
            <a:ahLst/>
            <a:cxnLst/>
            <a:rect l="l" t="t" r="r" b="b"/>
            <a:pathLst>
              <a:path w="1924444" h="575357">
                <a:moveTo>
                  <a:pt x="0" y="0"/>
                </a:moveTo>
                <a:lnTo>
                  <a:pt x="1924444" y="0"/>
                </a:lnTo>
                <a:lnTo>
                  <a:pt x="1924444" y="575357"/>
                </a:lnTo>
                <a:lnTo>
                  <a:pt x="0" y="5753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37A77301-80DE-E2E2-75B2-7B02207355FF}"/>
              </a:ext>
            </a:extLst>
          </p:cNvPr>
          <p:cNvSpPr txBox="1"/>
          <p:nvPr/>
        </p:nvSpPr>
        <p:spPr>
          <a:xfrm>
            <a:off x="5156914" y="352205"/>
            <a:ext cx="3987086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Distribucijski</a:t>
            </a:r>
            <a:r>
              <a:rPr kumimoji="0" lang="en-US" sz="2499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kumimoji="0" lang="en-US" sz="2499" b="0" i="0" u="none" strike="noStrike" kern="1200" cap="none" spc="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lanci</a:t>
            </a:r>
            <a:r>
              <a:rPr kumimoji="0" lang="en-US" sz="2499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 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2898343-3545-EFDC-623F-F4E6CF6D3B85}"/>
              </a:ext>
            </a:extLst>
          </p:cNvPr>
          <p:cNvSpPr txBox="1"/>
          <p:nvPr/>
        </p:nvSpPr>
        <p:spPr>
          <a:xfrm>
            <a:off x="12664807" y="352205"/>
            <a:ext cx="1947225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14.5.2026.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F466C3F-8503-B7CF-EBBD-93D028DE1CC9}"/>
              </a:ext>
            </a:extLst>
          </p:cNvPr>
          <p:cNvSpPr txBox="1"/>
          <p:nvPr/>
        </p:nvSpPr>
        <p:spPr>
          <a:xfrm>
            <a:off x="16634622" y="352205"/>
            <a:ext cx="624678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33B8E-F065-419F-A328-14985D8682B4}" type="slidenum">
              <a:rPr kumimoji="0" lang="en-US" sz="2499" b="0" i="0" u="none" strike="noStrike" kern="1200" cap="none" spc="7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2499" b="0" i="0" u="none" strike="noStrike" kern="1200" cap="none" spc="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rk Pro Extra-Light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C116E0E4-CDC6-99BD-06B7-75132C2D12CF}"/>
              </a:ext>
            </a:extLst>
          </p:cNvPr>
          <p:cNvSpPr txBox="1"/>
          <p:nvPr/>
        </p:nvSpPr>
        <p:spPr>
          <a:xfrm>
            <a:off x="1018338" y="1336946"/>
            <a:ext cx="16888661" cy="992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83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999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Prvenstveno: pročitajte situaciju na terenu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2BF63692-6EFB-0CE9-1461-78FCA9D48D2D}"/>
              </a:ext>
            </a:extLst>
          </p:cNvPr>
          <p:cNvSpPr txBox="1"/>
          <p:nvPr/>
        </p:nvSpPr>
        <p:spPr>
          <a:xfrm>
            <a:off x="1092914" y="2329462"/>
            <a:ext cx="14909086" cy="496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41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0" i="0" u="none" strike="noStrike" kern="1200" cap="none" spc="8" normalizeH="0" baseline="0" noProof="0" dirty="0" err="1">
                <a:ln>
                  <a:noFill/>
                </a:ln>
                <a:solidFill>
                  <a:srgbClr val="D39E4C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Compliance</a:t>
            </a:r>
            <a:r>
              <a:rPr kumimoji="0" lang="hr-HR" sz="2400" b="0" i="0" u="none" strike="noStrike" kern="1200" cap="none" spc="8" normalizeH="0" baseline="0" noProof="0" dirty="0">
                <a:ln>
                  <a:noFill/>
                </a:ln>
                <a:solidFill>
                  <a:srgbClr val="D39E4C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 rizik ovisi o tome TKO je u lancu, na kojoj razini i s kakvim ugovorom</a:t>
            </a:r>
            <a:r>
              <a:rPr lang="hr-HR" sz="2400" spc="8" dirty="0">
                <a:solidFill>
                  <a:srgbClr val="D39E4C"/>
                </a:solidFill>
                <a:latin typeface="Mark Pro Extra-Light"/>
                <a:ea typeface="Mark Pro Extra-Light"/>
                <a:cs typeface="Mark Pro Extra-Light"/>
                <a:sym typeface="Mark Pro Extra-Light"/>
              </a:rPr>
              <a:t>.</a:t>
            </a:r>
            <a:endParaRPr kumimoji="0" lang="en-US" sz="2400" b="0" i="0" u="none" strike="noStrike" kern="1200" cap="none" spc="8" normalizeH="0" baseline="0" noProof="0" dirty="0">
              <a:ln>
                <a:noFill/>
              </a:ln>
              <a:solidFill>
                <a:srgbClr val="D39E4C"/>
              </a:solidFill>
              <a:effectLst/>
              <a:uLnTx/>
              <a:uFillTx/>
              <a:latin typeface="Mark Pro Extra-Light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209" name="Shape 8">
            <a:extLst>
              <a:ext uri="{FF2B5EF4-FFF2-40B4-BE49-F238E27FC236}">
                <a16:creationId xmlns:a16="http://schemas.microsoft.com/office/drawing/2014/main" id="{77993A41-CC4A-4467-0531-707D562A88AE}"/>
              </a:ext>
            </a:extLst>
          </p:cNvPr>
          <p:cNvSpPr/>
          <p:nvPr/>
        </p:nvSpPr>
        <p:spPr>
          <a:xfrm>
            <a:off x="685800" y="3162300"/>
            <a:ext cx="3840480" cy="6400800"/>
          </a:xfrm>
          <a:prstGeom prst="rect">
            <a:avLst/>
          </a:prstGeom>
          <a:noFill/>
          <a:ln w="12700">
            <a:solidFill>
              <a:srgbClr val="DEDEDE"/>
            </a:solidFill>
            <a:prstDash val="solid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10" name="Shape 9">
            <a:extLst>
              <a:ext uri="{FF2B5EF4-FFF2-40B4-BE49-F238E27FC236}">
                <a16:creationId xmlns:a16="http://schemas.microsoft.com/office/drawing/2014/main" id="{DFA9B0D0-DE92-2CC6-8794-7E4ACA04FD5E}"/>
              </a:ext>
            </a:extLst>
          </p:cNvPr>
          <p:cNvSpPr/>
          <p:nvPr/>
        </p:nvSpPr>
        <p:spPr>
          <a:xfrm>
            <a:off x="685800" y="3162300"/>
            <a:ext cx="3840480" cy="548640"/>
          </a:xfrm>
          <a:prstGeom prst="rect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11" name="Text 10">
            <a:extLst>
              <a:ext uri="{FF2B5EF4-FFF2-40B4-BE49-F238E27FC236}">
                <a16:creationId xmlns:a16="http://schemas.microsoft.com/office/drawing/2014/main" id="{4E0226F3-52C1-8207-99DD-2F3312D64B93}"/>
              </a:ext>
            </a:extLst>
          </p:cNvPr>
          <p:cNvSpPr/>
          <p:nvPr/>
        </p:nvSpPr>
        <p:spPr>
          <a:xfrm>
            <a:off x="685800" y="3162300"/>
            <a:ext cx="38404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Model 1 – Jednostavni</a:t>
            </a:r>
            <a:endParaRPr lang="en-US" sz="15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12" name="Shape 11">
            <a:extLst>
              <a:ext uri="{FF2B5EF4-FFF2-40B4-BE49-F238E27FC236}">
                <a16:creationId xmlns:a16="http://schemas.microsoft.com/office/drawing/2014/main" id="{E7E9D54F-2FBD-0777-A890-B873A6D9C504}"/>
              </a:ext>
            </a:extLst>
          </p:cNvPr>
          <p:cNvSpPr/>
          <p:nvPr/>
        </p:nvSpPr>
        <p:spPr>
          <a:xfrm>
            <a:off x="1188720" y="3930396"/>
            <a:ext cx="2834640" cy="603504"/>
          </a:xfrm>
          <a:prstGeom prst="rect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13" name="Text 12">
            <a:extLst>
              <a:ext uri="{FF2B5EF4-FFF2-40B4-BE49-F238E27FC236}">
                <a16:creationId xmlns:a16="http://schemas.microsoft.com/office/drawing/2014/main" id="{0B0B70ED-F39F-E9CE-7933-C0D709626F3C}"/>
              </a:ext>
            </a:extLst>
          </p:cNvPr>
          <p:cNvSpPr/>
          <p:nvPr/>
        </p:nvSpPr>
        <p:spPr>
          <a:xfrm>
            <a:off x="1188720" y="3930396"/>
            <a:ext cx="2834640" cy="6035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Proizvođač</a:t>
            </a:r>
            <a:endParaRPr lang="en-US" sz="16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14" name="Shape 13">
            <a:extLst>
              <a:ext uri="{FF2B5EF4-FFF2-40B4-BE49-F238E27FC236}">
                <a16:creationId xmlns:a16="http://schemas.microsoft.com/office/drawing/2014/main" id="{00F5C621-A24E-B5BB-2B3E-738942BA209D}"/>
              </a:ext>
            </a:extLst>
          </p:cNvPr>
          <p:cNvSpPr/>
          <p:nvPr/>
        </p:nvSpPr>
        <p:spPr>
          <a:xfrm>
            <a:off x="2606040" y="4533900"/>
            <a:ext cx="0" cy="402336"/>
          </a:xfrm>
          <a:prstGeom prst="line">
            <a:avLst/>
          </a:prstGeom>
          <a:noFill/>
          <a:ln w="19050">
            <a:solidFill>
              <a:schemeClr val="bg1"/>
            </a:solidFill>
            <a:prstDash val="solid"/>
            <a:tailEnd type="arrow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15" name="Shape 14">
            <a:extLst>
              <a:ext uri="{FF2B5EF4-FFF2-40B4-BE49-F238E27FC236}">
                <a16:creationId xmlns:a16="http://schemas.microsoft.com/office/drawing/2014/main" id="{D0D18F07-C678-385F-06B1-E71FE6ED9AC1}"/>
              </a:ext>
            </a:extLst>
          </p:cNvPr>
          <p:cNvSpPr/>
          <p:nvPr/>
        </p:nvSpPr>
        <p:spPr>
          <a:xfrm>
            <a:off x="1188720" y="5082540"/>
            <a:ext cx="2834640" cy="603504"/>
          </a:xfrm>
          <a:prstGeom prst="rect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16" name="Text 15">
            <a:extLst>
              <a:ext uri="{FF2B5EF4-FFF2-40B4-BE49-F238E27FC236}">
                <a16:creationId xmlns:a16="http://schemas.microsoft.com/office/drawing/2014/main" id="{3384303F-EA81-94A7-AA24-E26AF89182CC}"/>
              </a:ext>
            </a:extLst>
          </p:cNvPr>
          <p:cNvSpPr/>
          <p:nvPr/>
        </p:nvSpPr>
        <p:spPr>
          <a:xfrm>
            <a:off x="1188720" y="5082540"/>
            <a:ext cx="2834640" cy="6035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Maloprodaja</a:t>
            </a:r>
            <a:endParaRPr lang="en-US" sz="16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17" name="Shape 16">
            <a:extLst>
              <a:ext uri="{FF2B5EF4-FFF2-40B4-BE49-F238E27FC236}">
                <a16:creationId xmlns:a16="http://schemas.microsoft.com/office/drawing/2014/main" id="{0465DEF5-972B-AC8C-AB90-02A5A639FEC4}"/>
              </a:ext>
            </a:extLst>
          </p:cNvPr>
          <p:cNvSpPr/>
          <p:nvPr/>
        </p:nvSpPr>
        <p:spPr>
          <a:xfrm>
            <a:off x="2606040" y="5686044"/>
            <a:ext cx="0" cy="402336"/>
          </a:xfrm>
          <a:prstGeom prst="line">
            <a:avLst/>
          </a:prstGeom>
          <a:noFill/>
          <a:ln w="19050">
            <a:solidFill>
              <a:schemeClr val="bg1"/>
            </a:solidFill>
            <a:prstDash val="solid"/>
            <a:tailEnd type="arrow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18" name="Shape 17">
            <a:extLst>
              <a:ext uri="{FF2B5EF4-FFF2-40B4-BE49-F238E27FC236}">
                <a16:creationId xmlns:a16="http://schemas.microsoft.com/office/drawing/2014/main" id="{14D2453E-224B-B043-117A-1E57A53897C3}"/>
              </a:ext>
            </a:extLst>
          </p:cNvPr>
          <p:cNvSpPr/>
          <p:nvPr/>
        </p:nvSpPr>
        <p:spPr>
          <a:xfrm>
            <a:off x="1188720" y="6234684"/>
            <a:ext cx="2834640" cy="603504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19" name="Text 18">
            <a:extLst>
              <a:ext uri="{FF2B5EF4-FFF2-40B4-BE49-F238E27FC236}">
                <a16:creationId xmlns:a16="http://schemas.microsoft.com/office/drawing/2014/main" id="{1DB2CC15-01C0-E3E4-BCC5-082DBA9C5D5E}"/>
              </a:ext>
            </a:extLst>
          </p:cNvPr>
          <p:cNvSpPr/>
          <p:nvPr/>
        </p:nvSpPr>
        <p:spPr>
          <a:xfrm>
            <a:off x="1188720" y="6234684"/>
            <a:ext cx="2834640" cy="6035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Potrošač</a:t>
            </a:r>
            <a:endParaRPr lang="en-US" sz="16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20" name="Shape 19">
            <a:extLst>
              <a:ext uri="{FF2B5EF4-FFF2-40B4-BE49-F238E27FC236}">
                <a16:creationId xmlns:a16="http://schemas.microsoft.com/office/drawing/2014/main" id="{57FE554C-62CC-B594-DE2F-36C49A07F569}"/>
              </a:ext>
            </a:extLst>
          </p:cNvPr>
          <p:cNvSpPr/>
          <p:nvPr/>
        </p:nvSpPr>
        <p:spPr>
          <a:xfrm>
            <a:off x="698310" y="8008620"/>
            <a:ext cx="3474720" cy="475488"/>
          </a:xfrm>
          <a:prstGeom prst="rect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21" name="Text 20">
            <a:extLst>
              <a:ext uri="{FF2B5EF4-FFF2-40B4-BE49-F238E27FC236}">
                <a16:creationId xmlns:a16="http://schemas.microsoft.com/office/drawing/2014/main" id="{63F699BA-47B9-9933-AC66-D99CC08301DB}"/>
              </a:ext>
            </a:extLst>
          </p:cNvPr>
          <p:cNvSpPr/>
          <p:nvPr/>
        </p:nvSpPr>
        <p:spPr>
          <a:xfrm>
            <a:off x="868680" y="8008620"/>
            <a:ext cx="347472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Rizik: </a:t>
            </a:r>
            <a:r>
              <a:rPr lang="hr-HR" sz="1500" b="1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procjena</a:t>
            </a:r>
            <a:endParaRPr lang="en-US" sz="15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22" name="Text 21">
            <a:extLst>
              <a:ext uri="{FF2B5EF4-FFF2-40B4-BE49-F238E27FC236}">
                <a16:creationId xmlns:a16="http://schemas.microsoft.com/office/drawing/2014/main" id="{0784E6F4-546B-89E5-CD72-4C7B42089642}"/>
              </a:ext>
            </a:extLst>
          </p:cNvPr>
          <p:cNvSpPr/>
          <p:nvPr/>
        </p:nvSpPr>
        <p:spPr>
          <a:xfrm>
            <a:off x="868680" y="8612124"/>
            <a:ext cx="34747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Jasan lanac,</a:t>
            </a:r>
            <a:endParaRPr lang="en-US" sz="1500" dirty="0">
              <a:solidFill>
                <a:schemeClr val="bg1"/>
              </a:solidFill>
              <a:latin typeface="Mark Pro Extra-Light" panose="020B0604020202020204" charset="-18"/>
            </a:endParaRPr>
          </a:p>
          <a:p>
            <a:pPr algn="ctr"/>
            <a:r>
              <a:rPr lang="en-US" sz="15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lako procijeniti</a:t>
            </a:r>
            <a:endParaRPr lang="en-US" sz="15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23" name="Shape 22">
            <a:extLst>
              <a:ext uri="{FF2B5EF4-FFF2-40B4-BE49-F238E27FC236}">
                <a16:creationId xmlns:a16="http://schemas.microsoft.com/office/drawing/2014/main" id="{EA01AD16-7714-DD27-57DD-8F11E9D1099B}"/>
              </a:ext>
            </a:extLst>
          </p:cNvPr>
          <p:cNvSpPr/>
          <p:nvPr/>
        </p:nvSpPr>
        <p:spPr>
          <a:xfrm>
            <a:off x="4892040" y="3162300"/>
            <a:ext cx="3840480" cy="6400800"/>
          </a:xfrm>
          <a:prstGeom prst="rect">
            <a:avLst/>
          </a:prstGeom>
          <a:noFill/>
          <a:ln w="12700">
            <a:solidFill>
              <a:srgbClr val="DEDEDE"/>
            </a:solidFill>
            <a:prstDash val="solid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24" name="Shape 23">
            <a:extLst>
              <a:ext uri="{FF2B5EF4-FFF2-40B4-BE49-F238E27FC236}">
                <a16:creationId xmlns:a16="http://schemas.microsoft.com/office/drawing/2014/main" id="{38401E08-BCB6-56BF-AC5F-724E694B6148}"/>
              </a:ext>
            </a:extLst>
          </p:cNvPr>
          <p:cNvSpPr/>
          <p:nvPr/>
        </p:nvSpPr>
        <p:spPr>
          <a:xfrm>
            <a:off x="4892040" y="3162300"/>
            <a:ext cx="3840480" cy="548640"/>
          </a:xfrm>
          <a:prstGeom prst="rect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25" name="Text 24">
            <a:extLst>
              <a:ext uri="{FF2B5EF4-FFF2-40B4-BE49-F238E27FC236}">
                <a16:creationId xmlns:a16="http://schemas.microsoft.com/office/drawing/2014/main" id="{6E842216-65EB-54B4-099A-54EA66863A42}"/>
              </a:ext>
            </a:extLst>
          </p:cNvPr>
          <p:cNvSpPr/>
          <p:nvPr/>
        </p:nvSpPr>
        <p:spPr>
          <a:xfrm>
            <a:off x="4892040" y="3162300"/>
            <a:ext cx="38404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Model 2 – S veletrgovcem</a:t>
            </a:r>
            <a:endParaRPr lang="en-US" sz="15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26" name="Shape 25">
            <a:extLst>
              <a:ext uri="{FF2B5EF4-FFF2-40B4-BE49-F238E27FC236}">
                <a16:creationId xmlns:a16="http://schemas.microsoft.com/office/drawing/2014/main" id="{0F231093-EAE7-414F-7462-887418E92B2E}"/>
              </a:ext>
            </a:extLst>
          </p:cNvPr>
          <p:cNvSpPr/>
          <p:nvPr/>
        </p:nvSpPr>
        <p:spPr>
          <a:xfrm>
            <a:off x="5394960" y="3802380"/>
            <a:ext cx="2834640" cy="603504"/>
          </a:xfrm>
          <a:prstGeom prst="rect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27" name="Text 26">
            <a:extLst>
              <a:ext uri="{FF2B5EF4-FFF2-40B4-BE49-F238E27FC236}">
                <a16:creationId xmlns:a16="http://schemas.microsoft.com/office/drawing/2014/main" id="{26C7370F-30ED-490A-C9E6-4653FC736570}"/>
              </a:ext>
            </a:extLst>
          </p:cNvPr>
          <p:cNvSpPr/>
          <p:nvPr/>
        </p:nvSpPr>
        <p:spPr>
          <a:xfrm>
            <a:off x="5394960" y="3802380"/>
            <a:ext cx="2834640" cy="6035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Proizvođač</a:t>
            </a:r>
            <a:endParaRPr lang="en-US" sz="16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28" name="Shape 27">
            <a:extLst>
              <a:ext uri="{FF2B5EF4-FFF2-40B4-BE49-F238E27FC236}">
                <a16:creationId xmlns:a16="http://schemas.microsoft.com/office/drawing/2014/main" id="{17FCD47D-48FA-F8E7-229B-AC1B8ECCBD31}"/>
              </a:ext>
            </a:extLst>
          </p:cNvPr>
          <p:cNvSpPr/>
          <p:nvPr/>
        </p:nvSpPr>
        <p:spPr>
          <a:xfrm>
            <a:off x="6812280" y="4405884"/>
            <a:ext cx="0" cy="274320"/>
          </a:xfrm>
          <a:prstGeom prst="line">
            <a:avLst/>
          </a:prstGeom>
          <a:noFill/>
          <a:ln w="19050">
            <a:solidFill>
              <a:schemeClr val="bg1"/>
            </a:solidFill>
            <a:prstDash val="solid"/>
            <a:tailEnd type="arrow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29" name="Shape 28">
            <a:extLst>
              <a:ext uri="{FF2B5EF4-FFF2-40B4-BE49-F238E27FC236}">
                <a16:creationId xmlns:a16="http://schemas.microsoft.com/office/drawing/2014/main" id="{FC77B1BF-EAF8-052D-B653-8F4B7DD98A8C}"/>
              </a:ext>
            </a:extLst>
          </p:cNvPr>
          <p:cNvSpPr/>
          <p:nvPr/>
        </p:nvSpPr>
        <p:spPr>
          <a:xfrm>
            <a:off x="5394960" y="4680204"/>
            <a:ext cx="2834640" cy="603504"/>
          </a:xfrm>
          <a:prstGeom prst="rect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30" name="Text 29">
            <a:extLst>
              <a:ext uri="{FF2B5EF4-FFF2-40B4-BE49-F238E27FC236}">
                <a16:creationId xmlns:a16="http://schemas.microsoft.com/office/drawing/2014/main" id="{095CBB90-B375-3C11-7E25-A60613D0E7B2}"/>
              </a:ext>
            </a:extLst>
          </p:cNvPr>
          <p:cNvSpPr/>
          <p:nvPr/>
        </p:nvSpPr>
        <p:spPr>
          <a:xfrm>
            <a:off x="5394960" y="4680204"/>
            <a:ext cx="2834640" cy="6035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Veletrgovac</a:t>
            </a:r>
            <a:endParaRPr lang="en-US" sz="16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31" name="Shape 30">
            <a:extLst>
              <a:ext uri="{FF2B5EF4-FFF2-40B4-BE49-F238E27FC236}">
                <a16:creationId xmlns:a16="http://schemas.microsoft.com/office/drawing/2014/main" id="{4F50A6CA-CBDE-017A-E933-E029E29C4D95}"/>
              </a:ext>
            </a:extLst>
          </p:cNvPr>
          <p:cNvSpPr/>
          <p:nvPr/>
        </p:nvSpPr>
        <p:spPr>
          <a:xfrm>
            <a:off x="6812280" y="5283708"/>
            <a:ext cx="0" cy="274320"/>
          </a:xfrm>
          <a:prstGeom prst="line">
            <a:avLst/>
          </a:prstGeom>
          <a:noFill/>
          <a:ln w="19050">
            <a:solidFill>
              <a:schemeClr val="bg1"/>
            </a:solidFill>
            <a:prstDash val="solid"/>
            <a:tailEnd type="arrow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32" name="Shape 31">
            <a:extLst>
              <a:ext uri="{FF2B5EF4-FFF2-40B4-BE49-F238E27FC236}">
                <a16:creationId xmlns:a16="http://schemas.microsoft.com/office/drawing/2014/main" id="{929E64DB-74B4-4151-A0AF-7C67A24E0022}"/>
              </a:ext>
            </a:extLst>
          </p:cNvPr>
          <p:cNvSpPr/>
          <p:nvPr/>
        </p:nvSpPr>
        <p:spPr>
          <a:xfrm>
            <a:off x="5394960" y="5558028"/>
            <a:ext cx="2834640" cy="603504"/>
          </a:xfrm>
          <a:prstGeom prst="rect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33" name="Text 32">
            <a:extLst>
              <a:ext uri="{FF2B5EF4-FFF2-40B4-BE49-F238E27FC236}">
                <a16:creationId xmlns:a16="http://schemas.microsoft.com/office/drawing/2014/main" id="{66C08654-E3F7-71F1-2FCC-16B41D1CA17B}"/>
              </a:ext>
            </a:extLst>
          </p:cNvPr>
          <p:cNvSpPr/>
          <p:nvPr/>
        </p:nvSpPr>
        <p:spPr>
          <a:xfrm>
            <a:off x="5394960" y="5558028"/>
            <a:ext cx="2834640" cy="6035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Maloprodaja</a:t>
            </a:r>
            <a:endParaRPr lang="en-US" sz="16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34" name="Shape 33">
            <a:extLst>
              <a:ext uri="{FF2B5EF4-FFF2-40B4-BE49-F238E27FC236}">
                <a16:creationId xmlns:a16="http://schemas.microsoft.com/office/drawing/2014/main" id="{C87ED83F-F586-C463-33AF-365B2F09D660}"/>
              </a:ext>
            </a:extLst>
          </p:cNvPr>
          <p:cNvSpPr/>
          <p:nvPr/>
        </p:nvSpPr>
        <p:spPr>
          <a:xfrm>
            <a:off x="6812280" y="6161532"/>
            <a:ext cx="0" cy="274320"/>
          </a:xfrm>
          <a:prstGeom prst="line">
            <a:avLst/>
          </a:prstGeom>
          <a:noFill/>
          <a:ln w="19050">
            <a:solidFill>
              <a:schemeClr val="bg1"/>
            </a:solidFill>
            <a:prstDash val="solid"/>
            <a:tailEnd type="arrow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35" name="Shape 34">
            <a:extLst>
              <a:ext uri="{FF2B5EF4-FFF2-40B4-BE49-F238E27FC236}">
                <a16:creationId xmlns:a16="http://schemas.microsoft.com/office/drawing/2014/main" id="{88BA96C5-126F-16CC-D45C-3EFB3B5029E9}"/>
              </a:ext>
            </a:extLst>
          </p:cNvPr>
          <p:cNvSpPr/>
          <p:nvPr/>
        </p:nvSpPr>
        <p:spPr>
          <a:xfrm>
            <a:off x="5394960" y="6435852"/>
            <a:ext cx="2834640" cy="603504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anchor="ctr"/>
          <a:lstStyle/>
          <a:p>
            <a:pPr algn="ctr"/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Potrošač</a:t>
            </a:r>
            <a:endParaRPr lang="hr-HR" sz="36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37" name="Shape 36">
            <a:extLst>
              <a:ext uri="{FF2B5EF4-FFF2-40B4-BE49-F238E27FC236}">
                <a16:creationId xmlns:a16="http://schemas.microsoft.com/office/drawing/2014/main" id="{B27CE563-5F84-AD37-38C1-432EE8B85295}"/>
              </a:ext>
            </a:extLst>
          </p:cNvPr>
          <p:cNvSpPr/>
          <p:nvPr/>
        </p:nvSpPr>
        <p:spPr>
          <a:xfrm>
            <a:off x="5074920" y="8008620"/>
            <a:ext cx="3474720" cy="475488"/>
          </a:xfrm>
          <a:prstGeom prst="rect">
            <a:avLst/>
          </a:prstGeom>
          <a:solidFill>
            <a:srgbClr val="D39E4C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38" name="Text 37">
            <a:extLst>
              <a:ext uri="{FF2B5EF4-FFF2-40B4-BE49-F238E27FC236}">
                <a16:creationId xmlns:a16="http://schemas.microsoft.com/office/drawing/2014/main" id="{284DD35A-4E93-D5E8-A0BB-1531300D485E}"/>
              </a:ext>
            </a:extLst>
          </p:cNvPr>
          <p:cNvSpPr/>
          <p:nvPr/>
        </p:nvSpPr>
        <p:spPr>
          <a:xfrm>
            <a:off x="5074920" y="8008620"/>
            <a:ext cx="347472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500" b="1" dirty="0" err="1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Rizi</a:t>
            </a:r>
            <a:r>
              <a:rPr lang="hr-HR" sz="1500" b="1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k: procjena</a:t>
            </a:r>
            <a:endParaRPr lang="en-US" sz="15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39" name="Text 38">
            <a:extLst>
              <a:ext uri="{FF2B5EF4-FFF2-40B4-BE49-F238E27FC236}">
                <a16:creationId xmlns:a16="http://schemas.microsoft.com/office/drawing/2014/main" id="{C11C0D93-6250-3C08-2336-2CDABEF628B3}"/>
              </a:ext>
            </a:extLst>
          </p:cNvPr>
          <p:cNvSpPr/>
          <p:nvPr/>
        </p:nvSpPr>
        <p:spPr>
          <a:xfrm>
            <a:off x="5074920" y="8612124"/>
            <a:ext cx="34747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Je li veletrgovac</a:t>
            </a:r>
            <a:endParaRPr lang="en-US" sz="1500" dirty="0">
              <a:solidFill>
                <a:schemeClr val="bg1"/>
              </a:solidFill>
              <a:latin typeface="Mark Pro Extra-Light" panose="020B0604020202020204" charset="-18"/>
            </a:endParaRPr>
          </a:p>
          <a:p>
            <a:pPr algn="ctr"/>
            <a:r>
              <a:rPr lang="en-US" sz="15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distributer?</a:t>
            </a:r>
            <a:endParaRPr lang="en-US" sz="15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40" name="Shape 39">
            <a:extLst>
              <a:ext uri="{FF2B5EF4-FFF2-40B4-BE49-F238E27FC236}">
                <a16:creationId xmlns:a16="http://schemas.microsoft.com/office/drawing/2014/main" id="{E91E325C-FCF7-77A7-CFD6-EE2AF4168B38}"/>
              </a:ext>
            </a:extLst>
          </p:cNvPr>
          <p:cNvSpPr/>
          <p:nvPr/>
        </p:nvSpPr>
        <p:spPr>
          <a:xfrm>
            <a:off x="9098280" y="3162300"/>
            <a:ext cx="3840480" cy="6400800"/>
          </a:xfrm>
          <a:prstGeom prst="rect">
            <a:avLst/>
          </a:prstGeom>
          <a:noFill/>
          <a:ln w="12700">
            <a:solidFill>
              <a:srgbClr val="DEDEDE"/>
            </a:solidFill>
            <a:prstDash val="solid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41" name="Shape 40">
            <a:extLst>
              <a:ext uri="{FF2B5EF4-FFF2-40B4-BE49-F238E27FC236}">
                <a16:creationId xmlns:a16="http://schemas.microsoft.com/office/drawing/2014/main" id="{6C4028F3-E053-1604-4181-0D4A63EE125B}"/>
              </a:ext>
            </a:extLst>
          </p:cNvPr>
          <p:cNvSpPr/>
          <p:nvPr/>
        </p:nvSpPr>
        <p:spPr>
          <a:xfrm>
            <a:off x="9098280" y="3162300"/>
            <a:ext cx="3840480" cy="548640"/>
          </a:xfrm>
          <a:prstGeom prst="rect">
            <a:avLst/>
          </a:prstGeom>
          <a:solidFill>
            <a:schemeClr val="bg1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242" name="Text 41">
            <a:extLst>
              <a:ext uri="{FF2B5EF4-FFF2-40B4-BE49-F238E27FC236}">
                <a16:creationId xmlns:a16="http://schemas.microsoft.com/office/drawing/2014/main" id="{C86BBC0D-644D-44BC-01C7-04A01A107D0E}"/>
              </a:ext>
            </a:extLst>
          </p:cNvPr>
          <p:cNvSpPr/>
          <p:nvPr/>
        </p:nvSpPr>
        <p:spPr>
          <a:xfrm>
            <a:off x="9098280" y="3162300"/>
            <a:ext cx="38404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5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Model 3 – Vert. integracija</a:t>
            </a:r>
            <a:endParaRPr lang="en-US" sz="1500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243" name="Shape 42">
            <a:extLst>
              <a:ext uri="{FF2B5EF4-FFF2-40B4-BE49-F238E27FC236}">
                <a16:creationId xmlns:a16="http://schemas.microsoft.com/office/drawing/2014/main" id="{6953E93D-9F13-081F-7523-C255CBFDEC18}"/>
              </a:ext>
            </a:extLst>
          </p:cNvPr>
          <p:cNvSpPr/>
          <p:nvPr/>
        </p:nvSpPr>
        <p:spPr>
          <a:xfrm>
            <a:off x="9601200" y="3930396"/>
            <a:ext cx="2834640" cy="932688"/>
          </a:xfrm>
          <a:prstGeom prst="rect">
            <a:avLst/>
          </a:prstGeom>
          <a:solidFill>
            <a:schemeClr val="bg1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244" name="Text 43">
            <a:extLst>
              <a:ext uri="{FF2B5EF4-FFF2-40B4-BE49-F238E27FC236}">
                <a16:creationId xmlns:a16="http://schemas.microsoft.com/office/drawing/2014/main" id="{98E54319-7DE6-55AD-AC90-A0712278CB0A}"/>
              </a:ext>
            </a:extLst>
          </p:cNvPr>
          <p:cNvSpPr/>
          <p:nvPr/>
        </p:nvSpPr>
        <p:spPr>
          <a:xfrm>
            <a:off x="9601200" y="3930396"/>
            <a:ext cx="2834640" cy="9326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Proizvođač /</a:t>
            </a:r>
            <a:endParaRPr lang="en-US" sz="1600" dirty="0">
              <a:solidFill>
                <a:srgbClr val="D39E4C"/>
              </a:solidFill>
              <a:latin typeface="Mark Pro Extra-Light" panose="020B0604020202020204" charset="-18"/>
            </a:endParaRPr>
          </a:p>
          <a:p>
            <a:pPr algn="ctr"/>
            <a:r>
              <a:rPr lang="en-US" sz="16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Online kanal</a:t>
            </a:r>
            <a:endParaRPr lang="en-US" sz="1600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245" name="Shape 44">
            <a:extLst>
              <a:ext uri="{FF2B5EF4-FFF2-40B4-BE49-F238E27FC236}">
                <a16:creationId xmlns:a16="http://schemas.microsoft.com/office/drawing/2014/main" id="{0AB5ADE6-EEF9-D109-8EF9-04161E0CEA36}"/>
              </a:ext>
            </a:extLst>
          </p:cNvPr>
          <p:cNvSpPr/>
          <p:nvPr/>
        </p:nvSpPr>
        <p:spPr>
          <a:xfrm>
            <a:off x="11018520" y="4863084"/>
            <a:ext cx="0" cy="585216"/>
          </a:xfrm>
          <a:prstGeom prst="line">
            <a:avLst/>
          </a:prstGeom>
          <a:noFill/>
          <a:ln w="19050">
            <a:solidFill>
              <a:srgbClr val="D39E4C"/>
            </a:solidFill>
            <a:prstDash val="solid"/>
            <a:tailEnd type="arrow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46" name="Shape 45">
            <a:extLst>
              <a:ext uri="{FF2B5EF4-FFF2-40B4-BE49-F238E27FC236}">
                <a16:creationId xmlns:a16="http://schemas.microsoft.com/office/drawing/2014/main" id="{8B5F27F5-6EDA-2037-5FF2-18CB88B1384B}"/>
              </a:ext>
            </a:extLst>
          </p:cNvPr>
          <p:cNvSpPr/>
          <p:nvPr/>
        </p:nvSpPr>
        <p:spPr>
          <a:xfrm>
            <a:off x="9601200" y="5503164"/>
            <a:ext cx="2834640" cy="603504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Potrošač</a:t>
            </a:r>
            <a:endParaRPr kumimoji="0" lang="hr-H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rk Pro Extra-Light" panose="020B0604020202020204" charset="-18"/>
              <a:ea typeface="+mn-ea"/>
              <a:cs typeface="+mn-cs"/>
            </a:endParaRPr>
          </a:p>
        </p:txBody>
      </p:sp>
      <p:sp>
        <p:nvSpPr>
          <p:cNvPr id="248" name="Text 47">
            <a:extLst>
              <a:ext uri="{FF2B5EF4-FFF2-40B4-BE49-F238E27FC236}">
                <a16:creationId xmlns:a16="http://schemas.microsoft.com/office/drawing/2014/main" id="{20B99C64-A73A-DC17-CCD5-0A5DB4899E6B}"/>
              </a:ext>
            </a:extLst>
          </p:cNvPr>
          <p:cNvSpPr/>
          <p:nvPr/>
        </p:nvSpPr>
        <p:spPr>
          <a:xfrm>
            <a:off x="9601200" y="6307836"/>
            <a:ext cx="28346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(disintermedijacija)</a:t>
            </a:r>
            <a:endParaRPr lang="en-US" sz="14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49" name="Shape 48">
            <a:extLst>
              <a:ext uri="{FF2B5EF4-FFF2-40B4-BE49-F238E27FC236}">
                <a16:creationId xmlns:a16="http://schemas.microsoft.com/office/drawing/2014/main" id="{807BE8B8-BB66-70E2-6A63-8D944CAD4F32}"/>
              </a:ext>
            </a:extLst>
          </p:cNvPr>
          <p:cNvSpPr/>
          <p:nvPr/>
        </p:nvSpPr>
        <p:spPr>
          <a:xfrm>
            <a:off x="9281160" y="8008620"/>
            <a:ext cx="3474720" cy="475488"/>
          </a:xfrm>
          <a:prstGeom prst="rect">
            <a:avLst/>
          </a:prstGeom>
          <a:solidFill>
            <a:schemeClr val="bg1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250" name="Text 49">
            <a:extLst>
              <a:ext uri="{FF2B5EF4-FFF2-40B4-BE49-F238E27FC236}">
                <a16:creationId xmlns:a16="http://schemas.microsoft.com/office/drawing/2014/main" id="{C3BDB058-99F1-B528-1F19-00F31551C129}"/>
              </a:ext>
            </a:extLst>
          </p:cNvPr>
          <p:cNvSpPr/>
          <p:nvPr/>
        </p:nvSpPr>
        <p:spPr>
          <a:xfrm>
            <a:off x="9281160" y="8008620"/>
            <a:ext cx="347472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5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Rizik: čl. 102 UFEU</a:t>
            </a:r>
            <a:endParaRPr lang="en-US" sz="1500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251" name="Text 50">
            <a:extLst>
              <a:ext uri="{FF2B5EF4-FFF2-40B4-BE49-F238E27FC236}">
                <a16:creationId xmlns:a16="http://schemas.microsoft.com/office/drawing/2014/main" id="{E20A65CD-10FE-079A-2C17-EB0A86BB4F95}"/>
              </a:ext>
            </a:extLst>
          </p:cNvPr>
          <p:cNvSpPr/>
          <p:nvPr/>
        </p:nvSpPr>
        <p:spPr>
          <a:xfrm>
            <a:off x="9281160" y="8612124"/>
            <a:ext cx="34747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Dominantni položaj?</a:t>
            </a:r>
            <a:endParaRPr lang="en-US" sz="1500" dirty="0">
              <a:solidFill>
                <a:schemeClr val="bg1"/>
              </a:solidFill>
              <a:latin typeface="Mark Pro Extra-Light" panose="020B0604020202020204" charset="-18"/>
            </a:endParaRPr>
          </a:p>
          <a:p>
            <a:pPr algn="ctr"/>
            <a:r>
              <a:rPr lang="en-US" sz="1500" dirty="0">
                <a:solidFill>
                  <a:schemeClr val="bg1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Isključenje rivala?</a:t>
            </a:r>
            <a:endParaRPr lang="en-US" sz="1500" dirty="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52" name="Shape 51">
            <a:extLst>
              <a:ext uri="{FF2B5EF4-FFF2-40B4-BE49-F238E27FC236}">
                <a16:creationId xmlns:a16="http://schemas.microsoft.com/office/drawing/2014/main" id="{F1C47EFC-AC65-ECF4-A1F7-15E730CDF418}"/>
              </a:ext>
            </a:extLst>
          </p:cNvPr>
          <p:cNvSpPr/>
          <p:nvPr/>
        </p:nvSpPr>
        <p:spPr>
          <a:xfrm>
            <a:off x="13304520" y="3162300"/>
            <a:ext cx="4480560" cy="6400800"/>
          </a:xfrm>
          <a:prstGeom prst="rect">
            <a:avLst/>
          </a:prstGeom>
          <a:noFill/>
          <a:ln w="12700">
            <a:solidFill>
              <a:srgbClr val="DEDEDE"/>
            </a:solidFill>
            <a:prstDash val="solid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53" name="Shape 52">
            <a:extLst>
              <a:ext uri="{FF2B5EF4-FFF2-40B4-BE49-F238E27FC236}">
                <a16:creationId xmlns:a16="http://schemas.microsoft.com/office/drawing/2014/main" id="{BC70896E-2549-C397-0654-EEC33F57A606}"/>
              </a:ext>
            </a:extLst>
          </p:cNvPr>
          <p:cNvSpPr/>
          <p:nvPr/>
        </p:nvSpPr>
        <p:spPr>
          <a:xfrm>
            <a:off x="13304520" y="3162300"/>
            <a:ext cx="4480560" cy="548640"/>
          </a:xfrm>
          <a:prstGeom prst="rect">
            <a:avLst/>
          </a:prstGeom>
          <a:solidFill>
            <a:schemeClr val="bg1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254" name="Text 53">
            <a:extLst>
              <a:ext uri="{FF2B5EF4-FFF2-40B4-BE49-F238E27FC236}">
                <a16:creationId xmlns:a16="http://schemas.microsoft.com/office/drawing/2014/main" id="{36676BF6-0DCD-2903-BF8A-2BD6F6AC08F7}"/>
              </a:ext>
            </a:extLst>
          </p:cNvPr>
          <p:cNvSpPr/>
          <p:nvPr/>
        </p:nvSpPr>
        <p:spPr>
          <a:xfrm>
            <a:off x="13304520" y="3162300"/>
            <a:ext cx="44805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5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Model 4 – Stvarnost</a:t>
            </a:r>
            <a:endParaRPr lang="en-US" sz="1500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255" name="Shape 54">
            <a:extLst>
              <a:ext uri="{FF2B5EF4-FFF2-40B4-BE49-F238E27FC236}">
                <a16:creationId xmlns:a16="http://schemas.microsoft.com/office/drawing/2014/main" id="{5C7F23A4-4855-1ADF-9425-C0B1D6FC6A17}"/>
              </a:ext>
            </a:extLst>
          </p:cNvPr>
          <p:cNvSpPr/>
          <p:nvPr/>
        </p:nvSpPr>
        <p:spPr>
          <a:xfrm>
            <a:off x="14356080" y="3930396"/>
            <a:ext cx="2377440" cy="548640"/>
          </a:xfrm>
          <a:prstGeom prst="rect">
            <a:avLst/>
          </a:prstGeom>
          <a:solidFill>
            <a:schemeClr val="bg1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256" name="Text 55">
            <a:extLst>
              <a:ext uri="{FF2B5EF4-FFF2-40B4-BE49-F238E27FC236}">
                <a16:creationId xmlns:a16="http://schemas.microsoft.com/office/drawing/2014/main" id="{6FDE369D-0649-6CB3-094B-A34224D7C3D1}"/>
              </a:ext>
            </a:extLst>
          </p:cNvPr>
          <p:cNvSpPr/>
          <p:nvPr/>
        </p:nvSpPr>
        <p:spPr>
          <a:xfrm>
            <a:off x="14356080" y="3930396"/>
            <a:ext cx="2377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Brand owner</a:t>
            </a:r>
            <a:endParaRPr lang="en-US" sz="1600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257" name="Shape 56">
            <a:extLst>
              <a:ext uri="{FF2B5EF4-FFF2-40B4-BE49-F238E27FC236}">
                <a16:creationId xmlns:a16="http://schemas.microsoft.com/office/drawing/2014/main" id="{0AF28098-9432-C3E1-A12D-E4F8B5338FC0}"/>
              </a:ext>
            </a:extLst>
          </p:cNvPr>
          <p:cNvSpPr/>
          <p:nvPr/>
        </p:nvSpPr>
        <p:spPr>
          <a:xfrm>
            <a:off x="15224760" y="4899660"/>
            <a:ext cx="2377440" cy="548640"/>
          </a:xfrm>
          <a:prstGeom prst="rect">
            <a:avLst/>
          </a:prstGeom>
          <a:solidFill>
            <a:schemeClr val="bg1"/>
          </a:solidFill>
          <a:ln w="12700">
            <a:noFill/>
            <a:prstDash val="solid"/>
          </a:ln>
        </p:spPr>
        <p:txBody>
          <a:bodyPr/>
          <a:lstStyle/>
          <a:p>
            <a:endParaRPr lang="hr-HR" sz="360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258" name="Text 57">
            <a:extLst>
              <a:ext uri="{FF2B5EF4-FFF2-40B4-BE49-F238E27FC236}">
                <a16:creationId xmlns:a16="http://schemas.microsoft.com/office/drawing/2014/main" id="{DB53A226-7DA8-C4DA-514E-FC154D33C3B8}"/>
              </a:ext>
            </a:extLst>
          </p:cNvPr>
          <p:cNvSpPr/>
          <p:nvPr/>
        </p:nvSpPr>
        <p:spPr>
          <a:xfrm>
            <a:off x="15224760" y="4899660"/>
            <a:ext cx="2377440" cy="548640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Sub-contractor</a:t>
            </a:r>
            <a:endParaRPr lang="en-US" sz="1600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259" name="Shape 58">
            <a:extLst>
              <a:ext uri="{FF2B5EF4-FFF2-40B4-BE49-F238E27FC236}">
                <a16:creationId xmlns:a16="http://schemas.microsoft.com/office/drawing/2014/main" id="{523990E9-8967-2202-6901-6D64F913F004}"/>
              </a:ext>
            </a:extLst>
          </p:cNvPr>
          <p:cNvSpPr/>
          <p:nvPr/>
        </p:nvSpPr>
        <p:spPr>
          <a:xfrm>
            <a:off x="16733520" y="4204716"/>
            <a:ext cx="0" cy="969264"/>
          </a:xfrm>
          <a:prstGeom prst="line">
            <a:avLst/>
          </a:prstGeom>
          <a:noFill/>
          <a:ln w="15240">
            <a:solidFill>
              <a:srgbClr val="D39E4C"/>
            </a:solidFill>
            <a:prstDash val="solid"/>
            <a:tailEnd type="arrow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60" name="Shape 59">
            <a:extLst>
              <a:ext uri="{FF2B5EF4-FFF2-40B4-BE49-F238E27FC236}">
                <a16:creationId xmlns:a16="http://schemas.microsoft.com/office/drawing/2014/main" id="{A9712291-0454-FA31-20AD-95B4A867B522}"/>
              </a:ext>
            </a:extLst>
          </p:cNvPr>
          <p:cNvSpPr/>
          <p:nvPr/>
        </p:nvSpPr>
        <p:spPr>
          <a:xfrm>
            <a:off x="15224760" y="5868924"/>
            <a:ext cx="2377440" cy="54864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anchor="ctr"/>
          <a:lstStyle/>
          <a:p>
            <a:pPr algn="ctr"/>
            <a:r>
              <a:rPr lang="hr-HR" sz="1600" dirty="0">
                <a:solidFill>
                  <a:schemeClr val="bg1"/>
                </a:solidFill>
                <a:latin typeface="Mark Pro Extra-Light" panose="020B0604020202020204" charset="-18"/>
              </a:rPr>
              <a:t>Transport</a:t>
            </a:r>
          </a:p>
        </p:txBody>
      </p:sp>
      <p:sp>
        <p:nvSpPr>
          <p:cNvPr id="262" name="Shape 61">
            <a:extLst>
              <a:ext uri="{FF2B5EF4-FFF2-40B4-BE49-F238E27FC236}">
                <a16:creationId xmlns:a16="http://schemas.microsoft.com/office/drawing/2014/main" id="{F73C1C6D-793A-AB67-D985-D2C2913DAFB4}"/>
              </a:ext>
            </a:extLst>
          </p:cNvPr>
          <p:cNvSpPr/>
          <p:nvPr/>
        </p:nvSpPr>
        <p:spPr>
          <a:xfrm>
            <a:off x="16413480" y="5448300"/>
            <a:ext cx="0" cy="420624"/>
          </a:xfrm>
          <a:prstGeom prst="line">
            <a:avLst/>
          </a:prstGeom>
          <a:noFill/>
          <a:ln w="19050">
            <a:solidFill>
              <a:srgbClr val="D39E4C"/>
            </a:solidFill>
            <a:prstDash val="solid"/>
            <a:tailEnd type="arrow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63" name="Shape 62">
            <a:extLst>
              <a:ext uri="{FF2B5EF4-FFF2-40B4-BE49-F238E27FC236}">
                <a16:creationId xmlns:a16="http://schemas.microsoft.com/office/drawing/2014/main" id="{D75CF8C7-6032-5C0A-E7ED-422884765703}"/>
              </a:ext>
            </a:extLst>
          </p:cNvPr>
          <p:cNvSpPr/>
          <p:nvPr/>
        </p:nvSpPr>
        <p:spPr>
          <a:xfrm>
            <a:off x="13487400" y="6728460"/>
            <a:ext cx="2377440" cy="548640"/>
          </a:xfrm>
          <a:prstGeom prst="rect">
            <a:avLst/>
          </a:prstGeom>
          <a:solidFill>
            <a:srgbClr val="FF7F34"/>
          </a:solidFill>
          <a:ln w="12700">
            <a:solidFill>
              <a:srgbClr val="FF7F34"/>
            </a:solidFill>
            <a:prstDash val="solid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64" name="Text 63">
            <a:extLst>
              <a:ext uri="{FF2B5EF4-FFF2-40B4-BE49-F238E27FC236}">
                <a16:creationId xmlns:a16="http://schemas.microsoft.com/office/drawing/2014/main" id="{9E84349C-41B2-8161-5A1C-8EE19E8DFB57}"/>
              </a:ext>
            </a:extLst>
          </p:cNvPr>
          <p:cNvSpPr/>
          <p:nvPr/>
        </p:nvSpPr>
        <p:spPr>
          <a:xfrm>
            <a:off x="13487400" y="6728460"/>
            <a:ext cx="237744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Supermarket</a:t>
            </a:r>
            <a:endParaRPr lang="en-US" sz="1600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265" name="Shape 64">
            <a:extLst>
              <a:ext uri="{FF2B5EF4-FFF2-40B4-BE49-F238E27FC236}">
                <a16:creationId xmlns:a16="http://schemas.microsoft.com/office/drawing/2014/main" id="{A3769AF6-70F7-FA81-8D44-8D6250C8CBCA}"/>
              </a:ext>
            </a:extLst>
          </p:cNvPr>
          <p:cNvSpPr/>
          <p:nvPr/>
        </p:nvSpPr>
        <p:spPr>
          <a:xfrm>
            <a:off x="15544800" y="4479036"/>
            <a:ext cx="0" cy="2249424"/>
          </a:xfrm>
          <a:prstGeom prst="line">
            <a:avLst/>
          </a:prstGeom>
          <a:noFill/>
          <a:ln w="15240">
            <a:solidFill>
              <a:srgbClr val="D39E4C"/>
            </a:solidFill>
            <a:prstDash val="solid"/>
            <a:tailEnd type="arrow"/>
          </a:ln>
        </p:spPr>
        <p:txBody>
          <a:bodyPr/>
          <a:lstStyle/>
          <a:p>
            <a:endParaRPr lang="hr-HR" sz="360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266" name="Shape 65">
            <a:extLst>
              <a:ext uri="{FF2B5EF4-FFF2-40B4-BE49-F238E27FC236}">
                <a16:creationId xmlns:a16="http://schemas.microsoft.com/office/drawing/2014/main" id="{80A197D3-C6BD-067E-803B-DC249002E7A4}"/>
              </a:ext>
            </a:extLst>
          </p:cNvPr>
          <p:cNvSpPr/>
          <p:nvPr/>
        </p:nvSpPr>
        <p:spPr>
          <a:xfrm flipH="1">
            <a:off x="15864839" y="6454140"/>
            <a:ext cx="548603" cy="548640"/>
          </a:xfrm>
          <a:prstGeom prst="line">
            <a:avLst/>
          </a:prstGeom>
          <a:noFill/>
          <a:ln w="15240">
            <a:solidFill>
              <a:srgbClr val="D39E4C"/>
            </a:solidFill>
            <a:prstDash val="solid"/>
            <a:tailEnd type="arrow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69" name="Shape 68">
            <a:extLst>
              <a:ext uri="{FF2B5EF4-FFF2-40B4-BE49-F238E27FC236}">
                <a16:creationId xmlns:a16="http://schemas.microsoft.com/office/drawing/2014/main" id="{5B0F86ED-C305-CF96-C108-D90AC9F26C3E}"/>
              </a:ext>
            </a:extLst>
          </p:cNvPr>
          <p:cNvSpPr/>
          <p:nvPr/>
        </p:nvSpPr>
        <p:spPr>
          <a:xfrm>
            <a:off x="14676120" y="7277100"/>
            <a:ext cx="0" cy="274320"/>
          </a:xfrm>
          <a:prstGeom prst="line">
            <a:avLst/>
          </a:prstGeom>
          <a:noFill/>
          <a:ln w="19050">
            <a:solidFill>
              <a:srgbClr val="D39E4C"/>
            </a:solidFill>
            <a:prstDash val="solid"/>
            <a:tailEnd type="arrow"/>
          </a:ln>
        </p:spPr>
        <p:txBody>
          <a:bodyPr/>
          <a:lstStyle/>
          <a:p>
            <a:endParaRPr lang="hr-HR" sz="3600">
              <a:solidFill>
                <a:schemeClr val="bg1"/>
              </a:solidFill>
              <a:latin typeface="Mark Pro Extra-Light" panose="020B0604020202020204" charset="-18"/>
            </a:endParaRPr>
          </a:p>
        </p:txBody>
      </p:sp>
      <p:sp>
        <p:nvSpPr>
          <p:cNvPr id="271" name="Text 70">
            <a:extLst>
              <a:ext uri="{FF2B5EF4-FFF2-40B4-BE49-F238E27FC236}">
                <a16:creationId xmlns:a16="http://schemas.microsoft.com/office/drawing/2014/main" id="{CF890447-8A95-41D3-10DC-3761D8A62FB5}"/>
              </a:ext>
            </a:extLst>
          </p:cNvPr>
          <p:cNvSpPr/>
          <p:nvPr/>
        </p:nvSpPr>
        <p:spPr>
          <a:xfrm>
            <a:off x="13474890" y="8052589"/>
            <a:ext cx="4114800" cy="475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en-US" sz="15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Rizik: </a:t>
            </a:r>
            <a:r>
              <a:rPr lang="hr-HR" sz="15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procjena (zahtjevno)</a:t>
            </a:r>
            <a:r>
              <a:rPr lang="en-US" sz="1500" b="1" dirty="0">
                <a:solidFill>
                  <a:srgbClr val="D39E4C"/>
                </a:solidFill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 – tko je distributer?</a:t>
            </a:r>
            <a:endParaRPr lang="en-US" sz="1500" dirty="0">
              <a:solidFill>
                <a:srgbClr val="D39E4C"/>
              </a:solidFill>
              <a:latin typeface="Mark Pro Extra-Light" panose="020B0604020202020204" charset="-18"/>
            </a:endParaRPr>
          </a:p>
        </p:txBody>
      </p:sp>
      <p:sp>
        <p:nvSpPr>
          <p:cNvPr id="272" name="Shape 45">
            <a:extLst>
              <a:ext uri="{FF2B5EF4-FFF2-40B4-BE49-F238E27FC236}">
                <a16:creationId xmlns:a16="http://schemas.microsoft.com/office/drawing/2014/main" id="{ED5438E5-9AD8-F9E6-F24E-1EB38448EF8F}"/>
              </a:ext>
            </a:extLst>
          </p:cNvPr>
          <p:cNvSpPr/>
          <p:nvPr/>
        </p:nvSpPr>
        <p:spPr>
          <a:xfrm>
            <a:off x="13258800" y="7508748"/>
            <a:ext cx="2834640" cy="603504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k Pro Extra-Light" panose="020B0604020202020204" charset="-18"/>
                <a:ea typeface="Century Gothic" pitchFamily="34" charset="-122"/>
                <a:cs typeface="Century Gothic" pitchFamily="34" charset="-120"/>
              </a:rPr>
              <a:t>Potrošač</a:t>
            </a:r>
            <a:endParaRPr kumimoji="0" lang="hr-H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rk Pro Extra-Light" panose="020B0604020202020204" charset="-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901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84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E01F5A-2A84-CA20-5882-E329D27F1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3881B186-C4CA-43BC-CD4F-B4D5564219C5}"/>
              </a:ext>
            </a:extLst>
          </p:cNvPr>
          <p:cNvSpPr/>
          <p:nvPr/>
        </p:nvSpPr>
        <p:spPr>
          <a:xfrm flipV="1">
            <a:off x="1028700" y="1028700"/>
            <a:ext cx="16230600" cy="1905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706FECB-E59B-F5A9-EF80-236832B22051}"/>
              </a:ext>
            </a:extLst>
          </p:cNvPr>
          <p:cNvSpPr/>
          <p:nvPr/>
        </p:nvSpPr>
        <p:spPr>
          <a:xfrm>
            <a:off x="1028700" y="296853"/>
            <a:ext cx="1924444" cy="575357"/>
          </a:xfrm>
          <a:custGeom>
            <a:avLst/>
            <a:gdLst/>
            <a:ahLst/>
            <a:cxnLst/>
            <a:rect l="l" t="t" r="r" b="b"/>
            <a:pathLst>
              <a:path w="1924444" h="575357">
                <a:moveTo>
                  <a:pt x="0" y="0"/>
                </a:moveTo>
                <a:lnTo>
                  <a:pt x="1924444" y="0"/>
                </a:lnTo>
                <a:lnTo>
                  <a:pt x="1924444" y="575357"/>
                </a:lnTo>
                <a:lnTo>
                  <a:pt x="0" y="5753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78CE4D7D-861D-DB62-BB11-52DF18DC0EE8}"/>
              </a:ext>
            </a:extLst>
          </p:cNvPr>
          <p:cNvSpPr txBox="1"/>
          <p:nvPr/>
        </p:nvSpPr>
        <p:spPr>
          <a:xfrm>
            <a:off x="5156914" y="352205"/>
            <a:ext cx="3987086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Distribucijski</a:t>
            </a:r>
            <a:r>
              <a:rPr kumimoji="0" lang="en-US" sz="2499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kumimoji="0" lang="en-US" sz="2499" b="0" i="0" u="none" strike="noStrike" kern="1200" cap="none" spc="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lanci</a:t>
            </a:r>
            <a:r>
              <a:rPr kumimoji="0" lang="en-US" sz="2499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 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C094045-9059-D914-2973-B5809782E8DB}"/>
              </a:ext>
            </a:extLst>
          </p:cNvPr>
          <p:cNvSpPr txBox="1"/>
          <p:nvPr/>
        </p:nvSpPr>
        <p:spPr>
          <a:xfrm>
            <a:off x="12664807" y="352205"/>
            <a:ext cx="1947225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14.5.2026.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9320B49-0D4D-F799-F76D-0F68D81A627C}"/>
              </a:ext>
            </a:extLst>
          </p:cNvPr>
          <p:cNvSpPr txBox="1"/>
          <p:nvPr/>
        </p:nvSpPr>
        <p:spPr>
          <a:xfrm>
            <a:off x="16634622" y="352205"/>
            <a:ext cx="624678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33B8E-F065-419F-A328-14985D8682B4}" type="slidenum">
              <a:rPr kumimoji="0" lang="en-US" sz="2499" b="0" i="0" u="none" strike="noStrike" kern="1200" cap="none" spc="7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2499" b="0" i="0" u="none" strike="noStrike" kern="1200" cap="none" spc="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rk Pro Extra-Light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D76474C-392C-DDB0-1E07-B0250EB3BA58}"/>
              </a:ext>
            </a:extLst>
          </p:cNvPr>
          <p:cNvSpPr txBox="1"/>
          <p:nvPr/>
        </p:nvSpPr>
        <p:spPr>
          <a:xfrm>
            <a:off x="1018340" y="1336946"/>
            <a:ext cx="7135060" cy="992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83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999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Dualna distribucija</a:t>
            </a:r>
            <a:endParaRPr kumimoji="0" lang="en-US" sz="5999" b="0" i="0" u="none" strike="noStrike" kern="1200" cap="none" spc="1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rk Pro Extra-Light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92FD33C-C77A-579F-B71A-2544E5A06064}"/>
              </a:ext>
            </a:extLst>
          </p:cNvPr>
          <p:cNvSpPr txBox="1"/>
          <p:nvPr/>
        </p:nvSpPr>
        <p:spPr>
          <a:xfrm>
            <a:off x="1092914" y="2329462"/>
            <a:ext cx="5555456" cy="496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41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999" b="0" i="0" u="none" strike="noStrike" kern="1200" cap="none" spc="8" normalizeH="0" baseline="0" noProof="0" dirty="0">
                <a:ln>
                  <a:noFill/>
                </a:ln>
                <a:solidFill>
                  <a:srgbClr val="D39E4C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Konkurenti i distribucija</a:t>
            </a:r>
            <a:endParaRPr kumimoji="0" lang="en-US" sz="2999" b="0" i="0" u="none" strike="noStrike" kern="1200" cap="none" spc="8" normalizeH="0" baseline="0" noProof="0" dirty="0">
              <a:ln>
                <a:noFill/>
              </a:ln>
              <a:solidFill>
                <a:srgbClr val="D39E4C"/>
              </a:solidFill>
              <a:effectLst/>
              <a:uLnTx/>
              <a:uFillTx/>
              <a:latin typeface="Mark Pro Extra-Light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FBD5C9B-DC1D-AC89-FA15-5464189A0DC3}"/>
              </a:ext>
            </a:extLst>
          </p:cNvPr>
          <p:cNvSpPr txBox="1">
            <a:spLocks/>
          </p:cNvSpPr>
          <p:nvPr/>
        </p:nvSpPr>
        <p:spPr>
          <a:xfrm>
            <a:off x="1028700" y="3818204"/>
            <a:ext cx="7674971" cy="28797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hr-HR" sz="3000" dirty="0">
                <a:solidFill>
                  <a:schemeClr val="bg1"/>
                </a:solidFill>
                <a:latin typeface="Mark Pro Extra-Light" panose="020B0604020202020204" charset="-18"/>
              </a:rPr>
              <a:t>Opće pravilo: izuzeće iz Vertikalne uredbe se </a:t>
            </a:r>
            <a:r>
              <a:rPr lang="hr-HR" sz="3000" u="sng" dirty="0">
                <a:solidFill>
                  <a:schemeClr val="bg1"/>
                </a:solidFill>
                <a:latin typeface="Mark Pro Extra-Light" panose="020B0604020202020204" charset="-18"/>
              </a:rPr>
              <a:t>ne</a:t>
            </a:r>
            <a:r>
              <a:rPr lang="hr-HR" sz="3000" dirty="0">
                <a:solidFill>
                  <a:schemeClr val="bg1"/>
                </a:solidFill>
                <a:latin typeface="Mark Pro Extra-Light" panose="020B0604020202020204" charset="-18"/>
              </a:rPr>
              <a:t> primjenjuje na vertikalne sporazume </a:t>
            </a:r>
            <a:r>
              <a:rPr lang="hr-HR" sz="3000" dirty="0">
                <a:solidFill>
                  <a:srgbClr val="D39E4C"/>
                </a:solidFill>
                <a:latin typeface="Mark Pro Extra-Light" panose="020B0604020202020204" charset="-18"/>
              </a:rPr>
              <a:t>između konkurenata</a:t>
            </a:r>
            <a:r>
              <a:rPr lang="hr-HR" sz="3000" dirty="0">
                <a:solidFill>
                  <a:schemeClr val="bg1"/>
                </a:solidFill>
                <a:latin typeface="Mark Pro Extra-Light" panose="020B0604020202020204" charset="-18"/>
              </a:rPr>
              <a:t>, ali </a:t>
            </a:r>
            <a:r>
              <a:rPr lang="hr-HR" sz="3000" u="sng" dirty="0">
                <a:solidFill>
                  <a:schemeClr val="bg1"/>
                </a:solidFill>
                <a:latin typeface="Mark Pro Extra-Light" panose="020B0604020202020204" charset="-18"/>
              </a:rPr>
              <a:t>da</a:t>
            </a:r>
            <a:r>
              <a:rPr lang="hr-HR" sz="3000" dirty="0">
                <a:solidFill>
                  <a:schemeClr val="bg1"/>
                </a:solidFill>
                <a:latin typeface="Mark Pro Extra-Light" panose="020B0604020202020204" charset="-18"/>
              </a:rPr>
              <a:t>:</a:t>
            </a:r>
          </a:p>
          <a:p>
            <a:pPr marL="0" indent="0">
              <a:buFont typeface="Arial" pitchFamily="34" charset="0"/>
              <a:buNone/>
            </a:pPr>
            <a:endParaRPr lang="hr-HR" sz="2400" dirty="0">
              <a:solidFill>
                <a:schemeClr val="bg1"/>
              </a:solidFill>
              <a:latin typeface="Mark Pro Extra-Light" panose="020B0604020202020204" charset="-18"/>
            </a:endParaRPr>
          </a:p>
          <a:p>
            <a:pPr marL="914400" indent="-622300">
              <a:buFont typeface="Arial" pitchFamily="34" charset="0"/>
              <a:buAutoNum type="alphaLcParenR"/>
            </a:pPr>
            <a:r>
              <a:rPr lang="hr-HR" sz="2400" dirty="0">
                <a:solidFill>
                  <a:schemeClr val="bg1"/>
                </a:solidFill>
                <a:latin typeface="Mark Pro Extra-Light" panose="020B0604020202020204" charset="-18"/>
              </a:rPr>
              <a:t>kada poduzetnici sklope neuzajamni vertikalni sporazum i</a:t>
            </a:r>
          </a:p>
          <a:p>
            <a:pPr marL="914400" indent="-622300">
              <a:buNone/>
            </a:pPr>
            <a:endParaRPr lang="hr-HR" sz="2400" dirty="0">
              <a:solidFill>
                <a:schemeClr val="bg1"/>
              </a:solidFill>
              <a:latin typeface="Mark Pro Extra-Light" panose="020B0604020202020204" charset="-18"/>
            </a:endParaRPr>
          </a:p>
          <a:p>
            <a:pPr marL="914400" indent="-622300">
              <a:buFont typeface="Arial" pitchFamily="34" charset="0"/>
              <a:buAutoNum type="alphaLcParenR"/>
            </a:pPr>
            <a:r>
              <a:rPr lang="hr-HR" sz="2400" dirty="0">
                <a:solidFill>
                  <a:schemeClr val="bg1"/>
                </a:solidFill>
                <a:latin typeface="Mark Pro Extra-Light" panose="020B0604020202020204" charset="-18"/>
              </a:rPr>
              <a:t>kupac </a:t>
            </a:r>
            <a:r>
              <a:rPr lang="hr-HR" sz="2400" u="sng" dirty="0">
                <a:solidFill>
                  <a:srgbClr val="D39E4C"/>
                </a:solidFill>
                <a:latin typeface="Mark Pro Extra-Light" panose="020B0604020202020204" charset="-18"/>
              </a:rPr>
              <a:t>nije</a:t>
            </a:r>
            <a:r>
              <a:rPr lang="hr-HR" sz="2400" dirty="0">
                <a:solidFill>
                  <a:srgbClr val="D39E4C"/>
                </a:solidFill>
                <a:latin typeface="Mark Pro Extra-Light" panose="020B0604020202020204" charset="-18"/>
              </a:rPr>
              <a:t> konkurent </a:t>
            </a:r>
            <a:r>
              <a:rPr lang="hr-HR" sz="2400" dirty="0">
                <a:solidFill>
                  <a:schemeClr val="bg1"/>
                </a:solidFill>
                <a:latin typeface="Mark Pro Extra-Light" panose="020B0604020202020204" charset="-18"/>
              </a:rPr>
              <a:t>na </a:t>
            </a:r>
            <a:r>
              <a:rPr lang="hr-HR" sz="2400" dirty="0">
                <a:solidFill>
                  <a:srgbClr val="D39E4C"/>
                </a:solidFill>
                <a:latin typeface="Mark Pro Extra-Light" panose="020B0604020202020204" charset="-18"/>
              </a:rPr>
              <a:t>uzlaznoj</a:t>
            </a:r>
            <a:r>
              <a:rPr lang="hr-HR" sz="2400" dirty="0">
                <a:solidFill>
                  <a:schemeClr val="bg1"/>
                </a:solidFill>
                <a:latin typeface="Mark Pro Extra-Light" panose="020B0604020202020204" charset="-18"/>
              </a:rPr>
              <a:t> razini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2C35884-561C-1749-7CDA-EC8B481E8B29}"/>
              </a:ext>
            </a:extLst>
          </p:cNvPr>
          <p:cNvGrpSpPr/>
          <p:nvPr/>
        </p:nvGrpSpPr>
        <p:grpSpPr>
          <a:xfrm>
            <a:off x="10591800" y="2577575"/>
            <a:ext cx="5074319" cy="4828903"/>
            <a:chOff x="5282851" y="464507"/>
            <a:chExt cx="2960988" cy="344722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D1EE4D4-4013-805A-0155-269A54632C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39593" y="1471612"/>
              <a:ext cx="139739" cy="27446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Graphic 11" descr="Group of men outline">
              <a:extLst>
                <a:ext uri="{FF2B5EF4-FFF2-40B4-BE49-F238E27FC236}">
                  <a16:creationId xmlns:a16="http://schemas.microsoft.com/office/drawing/2014/main" id="{64C411E8-B4BE-A793-531A-1F890AD9E84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411639" y="2992170"/>
              <a:ext cx="685800" cy="685800"/>
            </a:xfrm>
            <a:prstGeom prst="rect">
              <a:avLst/>
            </a:prstGeom>
          </p:spPr>
        </p:pic>
        <p:pic>
          <p:nvPicPr>
            <p:cNvPr id="13" name="Graphic 12" descr="Group of men outline">
              <a:extLst>
                <a:ext uri="{FF2B5EF4-FFF2-40B4-BE49-F238E27FC236}">
                  <a16:creationId xmlns:a16="http://schemas.microsoft.com/office/drawing/2014/main" id="{DC153B67-5895-2A36-3B92-294A3B798B3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29249" y="2992170"/>
              <a:ext cx="685800" cy="6858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B522BAC-66F8-2D66-5D67-3BAA21F1F0AC}"/>
                </a:ext>
              </a:extLst>
            </p:cNvPr>
            <p:cNvSpPr txBox="1"/>
            <p:nvPr/>
          </p:nvSpPr>
          <p:spPr>
            <a:xfrm>
              <a:off x="7265240" y="3713504"/>
              <a:ext cx="978599" cy="197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Krajnji kupci</a:t>
              </a:r>
              <a:endParaRPr lang="en-GB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E084464-6D87-49D4-88A4-A838002CD1A6}"/>
                </a:ext>
              </a:extLst>
            </p:cNvPr>
            <p:cNvSpPr txBox="1"/>
            <p:nvPr/>
          </p:nvSpPr>
          <p:spPr>
            <a:xfrm>
              <a:off x="5282851" y="3713987"/>
              <a:ext cx="978599" cy="197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Krajnji kupci</a:t>
              </a:r>
              <a:endParaRPr lang="en-GB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0740D46-8A90-A5E9-D6B7-9AF6D8DB0387}"/>
                </a:ext>
              </a:extLst>
            </p:cNvPr>
            <p:cNvCxnSpPr>
              <a:cxnSpLocks/>
            </p:cNvCxnSpPr>
            <p:nvPr/>
          </p:nvCxnSpPr>
          <p:spPr>
            <a:xfrm>
              <a:off x="7140178" y="1471613"/>
              <a:ext cx="477365" cy="148502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B0C620A-F3B2-A447-7DA3-16C7AEE68F9B}"/>
                </a:ext>
              </a:extLst>
            </p:cNvPr>
            <p:cNvCxnSpPr>
              <a:cxnSpLocks/>
            </p:cNvCxnSpPr>
            <p:nvPr/>
          </p:nvCxnSpPr>
          <p:spPr>
            <a:xfrm>
              <a:off x="5747147" y="2618985"/>
              <a:ext cx="0" cy="36175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Graphic 17" descr="Store outline">
              <a:extLst>
                <a:ext uri="{FF2B5EF4-FFF2-40B4-BE49-F238E27FC236}">
                  <a16:creationId xmlns:a16="http://schemas.microsoft.com/office/drawing/2014/main" id="{84B298BD-A658-45D1-3FFD-758BE9A10A1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04247" y="1836917"/>
              <a:ext cx="685800" cy="685800"/>
            </a:xfrm>
            <a:prstGeom prst="rect">
              <a:avLst/>
            </a:prstGeom>
          </p:spPr>
        </p:pic>
        <p:pic>
          <p:nvPicPr>
            <p:cNvPr id="19" name="Graphic 18" descr="Factory outline">
              <a:extLst>
                <a:ext uri="{FF2B5EF4-FFF2-40B4-BE49-F238E27FC236}">
                  <a16:creationId xmlns:a16="http://schemas.microsoft.com/office/drawing/2014/main" id="{62C35B14-38B3-4149-62C2-BBFF69A7EAE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97228" y="464507"/>
              <a:ext cx="685800" cy="6858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2D8C86D-0AE9-4BA8-BD90-99CFE7A5A486}"/>
                </a:ext>
              </a:extLst>
            </p:cNvPr>
            <p:cNvSpPr txBox="1"/>
            <p:nvPr/>
          </p:nvSpPr>
          <p:spPr>
            <a:xfrm>
              <a:off x="5879446" y="1090250"/>
              <a:ext cx="1875093" cy="373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400" dirty="0">
                  <a:solidFill>
                    <a:schemeClr val="bg1"/>
                  </a:solidFill>
                </a:rPr>
                <a:t>Dobavljač (veleprodajni i maloprodajni trgovac)  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3152A43-6D72-4F35-A735-3EC574E0D2EC}"/>
              </a:ext>
            </a:extLst>
          </p:cNvPr>
          <p:cNvSpPr txBox="1"/>
          <p:nvPr/>
        </p:nvSpPr>
        <p:spPr>
          <a:xfrm>
            <a:off x="1018340" y="8039100"/>
            <a:ext cx="154408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bg1"/>
                </a:solidFill>
                <a:latin typeface="Mark Pro Extra-Light" panose="020B0604020202020204" charset="-18"/>
              </a:rPr>
              <a:t>Razmjena informacija: </a:t>
            </a:r>
            <a:r>
              <a:rPr lang="hr-HR" sz="2000" dirty="0">
                <a:solidFill>
                  <a:schemeClr val="bg1"/>
                </a:solidFill>
                <a:latin typeface="Mark Pro Extra-Light" panose="020B0604020202020204" charset="-18"/>
              </a:rPr>
              <a:t>bilo kakva razmjena mora biti ili </a:t>
            </a:r>
            <a:r>
              <a:rPr lang="hr-HR" sz="2000" dirty="0">
                <a:solidFill>
                  <a:srgbClr val="D39E4C"/>
                </a:solidFill>
                <a:latin typeface="Mark Pro Extra-Light" panose="020B0604020202020204" charset="-18"/>
              </a:rPr>
              <a:t>izravno povezana s provedbom </a:t>
            </a:r>
            <a:r>
              <a:rPr lang="hr-HR" sz="2000" dirty="0">
                <a:solidFill>
                  <a:schemeClr val="bg1"/>
                </a:solidFill>
                <a:latin typeface="Mark Pro Extra-Light" panose="020B0604020202020204" charset="-18"/>
              </a:rPr>
              <a:t>vertikalnog sporazuma ili </a:t>
            </a:r>
            <a:r>
              <a:rPr lang="hr-HR" sz="2000" dirty="0">
                <a:solidFill>
                  <a:srgbClr val="D39E4C"/>
                </a:solidFill>
                <a:latin typeface="Mark Pro Extra-Light" panose="020B0604020202020204" charset="-18"/>
              </a:rPr>
              <a:t>nužna za poboljšanje</a:t>
            </a:r>
            <a:r>
              <a:rPr lang="hr-HR" sz="2000" dirty="0">
                <a:solidFill>
                  <a:schemeClr val="bg1"/>
                </a:solidFill>
                <a:latin typeface="Mark Pro Extra-Light" panose="020B0604020202020204" charset="-18"/>
              </a:rPr>
              <a:t> proizvodnje ili distribucije!</a:t>
            </a:r>
          </a:p>
        </p:txBody>
      </p:sp>
    </p:spTree>
    <p:extLst>
      <p:ext uri="{BB962C8B-B14F-4D97-AF65-F5344CB8AC3E}">
        <p14:creationId xmlns:p14="http://schemas.microsoft.com/office/powerpoint/2010/main" val="3349232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84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828E19-E4A6-25F8-08D5-120B90F14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D361378C-6C3A-CB02-DA75-7BFA8D3F1EF8}"/>
              </a:ext>
            </a:extLst>
          </p:cNvPr>
          <p:cNvSpPr/>
          <p:nvPr/>
        </p:nvSpPr>
        <p:spPr>
          <a:xfrm flipV="1">
            <a:off x="1028700" y="1028700"/>
            <a:ext cx="16230600" cy="1905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EA3C8D4-492B-70A0-FD17-517546BF3B80}"/>
              </a:ext>
            </a:extLst>
          </p:cNvPr>
          <p:cNvSpPr/>
          <p:nvPr/>
        </p:nvSpPr>
        <p:spPr>
          <a:xfrm>
            <a:off x="1028700" y="296853"/>
            <a:ext cx="1924444" cy="575357"/>
          </a:xfrm>
          <a:custGeom>
            <a:avLst/>
            <a:gdLst/>
            <a:ahLst/>
            <a:cxnLst/>
            <a:rect l="l" t="t" r="r" b="b"/>
            <a:pathLst>
              <a:path w="1924444" h="575357">
                <a:moveTo>
                  <a:pt x="0" y="0"/>
                </a:moveTo>
                <a:lnTo>
                  <a:pt x="1924444" y="0"/>
                </a:lnTo>
                <a:lnTo>
                  <a:pt x="1924444" y="575357"/>
                </a:lnTo>
                <a:lnTo>
                  <a:pt x="0" y="5753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ED7C1B11-ABB3-874D-3060-8041D9B85490}"/>
              </a:ext>
            </a:extLst>
          </p:cNvPr>
          <p:cNvSpPr txBox="1"/>
          <p:nvPr/>
        </p:nvSpPr>
        <p:spPr>
          <a:xfrm>
            <a:off x="5156914" y="352205"/>
            <a:ext cx="3987086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Distribucijski</a:t>
            </a:r>
            <a:r>
              <a:rPr kumimoji="0" lang="en-US" sz="2499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kumimoji="0" lang="en-US" sz="2499" b="0" i="0" u="none" strike="noStrike" kern="1200" cap="none" spc="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lanci</a:t>
            </a:r>
            <a:r>
              <a:rPr kumimoji="0" lang="en-US" sz="2499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 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14EEB2D-54B9-3C55-3BD8-BD7E3A76B0E8}"/>
              </a:ext>
            </a:extLst>
          </p:cNvPr>
          <p:cNvSpPr txBox="1"/>
          <p:nvPr/>
        </p:nvSpPr>
        <p:spPr>
          <a:xfrm>
            <a:off x="12664807" y="352205"/>
            <a:ext cx="1947225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14.5.2026.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8371333-29B5-F29D-862F-E365D4C56B8B}"/>
              </a:ext>
            </a:extLst>
          </p:cNvPr>
          <p:cNvSpPr txBox="1"/>
          <p:nvPr/>
        </p:nvSpPr>
        <p:spPr>
          <a:xfrm>
            <a:off x="16634622" y="352205"/>
            <a:ext cx="624678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33B8E-F065-419F-A328-14985D8682B4}" type="slidenum">
              <a:rPr kumimoji="0" lang="en-US" sz="2499" b="0" i="0" u="none" strike="noStrike" kern="1200" cap="none" spc="7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2499" b="0" i="0" u="none" strike="noStrike" kern="1200" cap="none" spc="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rk Pro Extra-Light"/>
              <a:ea typeface="Mark Pro Extra-Light"/>
              <a:cs typeface="Mark Pro Extra-Light"/>
              <a:sym typeface="Mark Pro Extra-Light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CD380AFC-12AA-45F3-65B1-814A5BB8077E}"/>
              </a:ext>
            </a:extLst>
          </p:cNvPr>
          <p:cNvSpPr txBox="1"/>
          <p:nvPr/>
        </p:nvSpPr>
        <p:spPr>
          <a:xfrm>
            <a:off x="1042987" y="1336946"/>
            <a:ext cx="16431461" cy="992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83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Klju</a:t>
            </a:r>
            <a:r>
              <a:rPr kumimoji="0" lang="hr-HR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č</a:t>
            </a:r>
            <a:r>
              <a:rPr kumimoji="0" lang="it-IT" sz="54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na</a:t>
            </a:r>
            <a:r>
              <a:rPr kumimoji="0" lang="it-IT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kumimoji="0" lang="it-IT" sz="54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pitanja</a:t>
            </a:r>
            <a:r>
              <a:rPr kumimoji="0" lang="it-IT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kumimoji="0" lang="it-IT" sz="54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prije</a:t>
            </a:r>
            <a:r>
              <a:rPr kumimoji="0" lang="it-IT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kumimoji="0" lang="it-IT" sz="54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analize</a:t>
            </a:r>
            <a:r>
              <a:rPr kumimoji="0" lang="it-IT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kumimoji="0" lang="hr-HR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(</a:t>
            </a:r>
            <a:r>
              <a:rPr kumimoji="0" lang="it-IT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compliance</a:t>
            </a:r>
            <a:r>
              <a:rPr kumimoji="0" lang="hr-HR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)</a:t>
            </a:r>
            <a:r>
              <a:rPr kumimoji="0" lang="it-IT" sz="5400" b="0" i="0" u="none" strike="noStrike" kern="1200" cap="none" spc="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 </a:t>
            </a:r>
            <a:r>
              <a:rPr kumimoji="0" lang="it-IT" sz="5400" b="0" i="0" u="none" strike="noStrike" kern="1200" cap="none" spc="1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Pro Extra-Light"/>
                <a:ea typeface="Mark Pro Extra-Light"/>
                <a:cs typeface="Mark Pro Extra-Light"/>
                <a:sym typeface="Mark Pro Extra-Light"/>
              </a:rPr>
              <a:t>rizika</a:t>
            </a:r>
            <a:endParaRPr kumimoji="0" lang="it-IT" sz="5400" b="0" i="0" u="none" strike="noStrike" kern="1200" cap="none" spc="1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rk Pro Extra-Light"/>
              <a:ea typeface="Mark Pro Extra-Light"/>
              <a:cs typeface="Mark Pro Extra-Light"/>
              <a:sym typeface="Mark Pro Extra-Light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24A0DCC-DBF0-C116-6134-D2AD8A2C82C6}"/>
              </a:ext>
            </a:extLst>
          </p:cNvPr>
          <p:cNvGrpSpPr/>
          <p:nvPr/>
        </p:nvGrpSpPr>
        <p:grpSpPr>
          <a:xfrm>
            <a:off x="1042987" y="3024742"/>
            <a:ext cx="16230600" cy="5925312"/>
            <a:chOff x="768096" y="2743200"/>
            <a:chExt cx="17062704" cy="5925312"/>
          </a:xfrm>
        </p:grpSpPr>
        <p:sp>
          <p:nvSpPr>
            <p:cNvPr id="4" name="Shape 7">
              <a:extLst>
                <a:ext uri="{FF2B5EF4-FFF2-40B4-BE49-F238E27FC236}">
                  <a16:creationId xmlns:a16="http://schemas.microsoft.com/office/drawing/2014/main" id="{B0837ACC-06EA-5501-5455-7C1A29624BA0}"/>
                </a:ext>
              </a:extLst>
            </p:cNvPr>
            <p:cNvSpPr/>
            <p:nvPr/>
          </p:nvSpPr>
          <p:spPr>
            <a:xfrm>
              <a:off x="768096" y="2743200"/>
              <a:ext cx="658368" cy="658368"/>
            </a:xfrm>
            <a:prstGeom prst="rect">
              <a:avLst/>
            </a:prstGeom>
            <a:solidFill>
              <a:srgbClr val="D39E4C"/>
            </a:solidFill>
            <a:ln w="12700">
              <a:noFill/>
              <a:prstDash val="solid"/>
            </a:ln>
          </p:spPr>
          <p:txBody>
            <a:bodyPr/>
            <a:lstStyle/>
            <a:p>
              <a:endParaRPr lang="hr-HR" sz="3600">
                <a:solidFill>
                  <a:schemeClr val="bg1"/>
                </a:solidFill>
                <a:latin typeface="Mark Pro Extra-Light" panose="020B0604020202020204" charset="-18"/>
              </a:endParaRPr>
            </a:p>
          </p:txBody>
        </p:sp>
        <p:sp>
          <p:nvSpPr>
            <p:cNvPr id="10" name="Text 8">
              <a:extLst>
                <a:ext uri="{FF2B5EF4-FFF2-40B4-BE49-F238E27FC236}">
                  <a16:creationId xmlns:a16="http://schemas.microsoft.com/office/drawing/2014/main" id="{62FCF0E6-D6D1-A199-2C38-F91DC8936CE6}"/>
                </a:ext>
              </a:extLst>
            </p:cNvPr>
            <p:cNvSpPr/>
            <p:nvPr/>
          </p:nvSpPr>
          <p:spPr>
            <a:xfrm>
              <a:off x="768096" y="2743200"/>
              <a:ext cx="658368" cy="65836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Mark Pro Extra-Light" panose="020B0604020202020204" charset="-18"/>
                  <a:ea typeface="Century Gothic" pitchFamily="34" charset="-122"/>
                  <a:cs typeface="Century Gothic" pitchFamily="34" charset="-120"/>
                </a:rPr>
                <a:t>1</a:t>
              </a:r>
              <a:endParaRPr lang="en-US" sz="2400" dirty="0">
                <a:solidFill>
                  <a:schemeClr val="bg1"/>
                </a:solidFill>
                <a:latin typeface="Mark Pro Extra-Light" panose="020B0604020202020204" charset="-18"/>
              </a:endParaRPr>
            </a:p>
          </p:txBody>
        </p:sp>
        <p:sp>
          <p:nvSpPr>
            <p:cNvPr id="11" name="Text 9">
              <a:extLst>
                <a:ext uri="{FF2B5EF4-FFF2-40B4-BE49-F238E27FC236}">
                  <a16:creationId xmlns:a16="http://schemas.microsoft.com/office/drawing/2014/main" id="{82249930-C0E8-39D5-8478-3E572AFD5505}"/>
                </a:ext>
              </a:extLst>
            </p:cNvPr>
            <p:cNvSpPr/>
            <p:nvPr/>
          </p:nvSpPr>
          <p:spPr>
            <a:xfrm>
              <a:off x="1682496" y="2743200"/>
              <a:ext cx="6400800" cy="65836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r>
                <a:rPr lang="en-US" sz="2400" b="1" dirty="0">
                  <a:solidFill>
                    <a:schemeClr val="bg1"/>
                  </a:solidFill>
                  <a:latin typeface="Mark Pro Extra-Light" panose="020B0604020202020204" charset="-18"/>
                  <a:ea typeface="Century Gothic" pitchFamily="34" charset="-122"/>
                  <a:cs typeface="Century Gothic" pitchFamily="34" charset="-120"/>
                </a:rPr>
                <a:t>Tko je ugovorna strana?</a:t>
              </a:r>
              <a:endParaRPr lang="en-US" sz="2400" dirty="0">
                <a:solidFill>
                  <a:schemeClr val="bg1"/>
                </a:solidFill>
                <a:latin typeface="Mark Pro Extra-Light" panose="020B0604020202020204" charset="-18"/>
              </a:endParaRPr>
            </a:p>
          </p:txBody>
        </p:sp>
        <p:sp>
          <p:nvSpPr>
            <p:cNvPr id="12" name="Text 10">
              <a:extLst>
                <a:ext uri="{FF2B5EF4-FFF2-40B4-BE49-F238E27FC236}">
                  <a16:creationId xmlns:a16="http://schemas.microsoft.com/office/drawing/2014/main" id="{F02EACC1-6681-454C-37D1-72A1791DBA15}"/>
                </a:ext>
              </a:extLst>
            </p:cNvPr>
            <p:cNvSpPr/>
            <p:nvPr/>
          </p:nvSpPr>
          <p:spPr>
            <a:xfrm>
              <a:off x="8321040" y="2743200"/>
              <a:ext cx="9509760" cy="65836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r>
                <a:rPr lang="en-US" sz="2800" dirty="0">
                  <a:solidFill>
                    <a:schemeClr val="bg1"/>
                  </a:solidFill>
                  <a:latin typeface="Mark Pro Extra-Light" panose="020B0604020202020204" charset="-18"/>
                  <a:ea typeface="Century Gothic" pitchFamily="34" charset="-122"/>
                  <a:cs typeface="Century Gothic" pitchFamily="34" charset="-120"/>
                </a:rPr>
                <a:t>Agent, </a:t>
              </a:r>
              <a:r>
                <a:rPr lang="hr-HR" sz="2800" dirty="0">
                  <a:solidFill>
                    <a:schemeClr val="bg1"/>
                  </a:solidFill>
                  <a:latin typeface="Mark Pro Extra-Light" panose="020B0604020202020204" charset="-18"/>
                  <a:ea typeface="Century Gothic" pitchFamily="34" charset="-122"/>
                  <a:cs typeface="Century Gothic" pitchFamily="34" charset="-120"/>
                </a:rPr>
                <a:t>kupac-distributer</a:t>
              </a:r>
              <a:r>
                <a:rPr lang="en-US" sz="2800" dirty="0">
                  <a:solidFill>
                    <a:schemeClr val="bg1"/>
                  </a:solidFill>
                  <a:latin typeface="Mark Pro Extra-Light" panose="020B0604020202020204" charset="-18"/>
                  <a:ea typeface="Century Gothic" pitchFamily="34" charset="-122"/>
                  <a:cs typeface="Century Gothic" pitchFamily="34" charset="-120"/>
                </a:rPr>
                <a:t> ili krajnji kupac? Svaki ima drugačiji pravni i compliance profil.</a:t>
              </a:r>
              <a:endParaRPr lang="en-US" sz="2800" dirty="0">
                <a:solidFill>
                  <a:schemeClr val="bg1"/>
                </a:solidFill>
                <a:latin typeface="Mark Pro Extra-Light" panose="020B0604020202020204" charset="-18"/>
              </a:endParaRPr>
            </a:p>
          </p:txBody>
        </p:sp>
        <p:sp>
          <p:nvSpPr>
            <p:cNvPr id="13" name="Shape 11">
              <a:extLst>
                <a:ext uri="{FF2B5EF4-FFF2-40B4-BE49-F238E27FC236}">
                  <a16:creationId xmlns:a16="http://schemas.microsoft.com/office/drawing/2014/main" id="{803361CE-4A69-8E60-D642-CD5F2F676A44}"/>
                </a:ext>
              </a:extLst>
            </p:cNvPr>
            <p:cNvSpPr/>
            <p:nvPr/>
          </p:nvSpPr>
          <p:spPr>
            <a:xfrm>
              <a:off x="768096" y="3803904"/>
              <a:ext cx="17007840" cy="0"/>
            </a:xfrm>
            <a:prstGeom prst="line">
              <a:avLst/>
            </a:prstGeom>
            <a:noFill/>
            <a:ln w="6350">
              <a:solidFill>
                <a:srgbClr val="D39E4C"/>
              </a:solidFill>
              <a:prstDash val="solid"/>
            </a:ln>
          </p:spPr>
          <p:txBody>
            <a:bodyPr/>
            <a:lstStyle/>
            <a:p>
              <a:endParaRPr lang="hr-HR" sz="3600">
                <a:solidFill>
                  <a:schemeClr val="bg1"/>
                </a:solidFill>
                <a:latin typeface="Mark Pro Extra-Light" panose="020B0604020202020204" charset="-18"/>
              </a:endParaRPr>
            </a:p>
          </p:txBody>
        </p:sp>
        <p:sp>
          <p:nvSpPr>
            <p:cNvPr id="14" name="Shape 12">
              <a:extLst>
                <a:ext uri="{FF2B5EF4-FFF2-40B4-BE49-F238E27FC236}">
                  <a16:creationId xmlns:a16="http://schemas.microsoft.com/office/drawing/2014/main" id="{5CB3D8C3-5DD5-F79D-1212-95F19D5F0464}"/>
                </a:ext>
              </a:extLst>
            </p:cNvPr>
            <p:cNvSpPr/>
            <p:nvPr/>
          </p:nvSpPr>
          <p:spPr>
            <a:xfrm>
              <a:off x="768096" y="4059936"/>
              <a:ext cx="658368" cy="658368"/>
            </a:xfrm>
            <a:prstGeom prst="rect">
              <a:avLst/>
            </a:prstGeom>
            <a:solidFill>
              <a:srgbClr val="D39E4C"/>
            </a:solidFill>
            <a:ln w="12700">
              <a:noFill/>
              <a:prstDash val="solid"/>
            </a:ln>
          </p:spPr>
          <p:txBody>
            <a:bodyPr/>
            <a:lstStyle/>
            <a:p>
              <a:endParaRPr lang="hr-HR" sz="3600">
                <a:solidFill>
                  <a:schemeClr val="bg1"/>
                </a:solidFill>
                <a:latin typeface="Mark Pro Extra-Light" panose="020B0604020202020204" charset="-18"/>
              </a:endParaRPr>
            </a:p>
          </p:txBody>
        </p:sp>
        <p:sp>
          <p:nvSpPr>
            <p:cNvPr id="15" name="Text 13">
              <a:extLst>
                <a:ext uri="{FF2B5EF4-FFF2-40B4-BE49-F238E27FC236}">
                  <a16:creationId xmlns:a16="http://schemas.microsoft.com/office/drawing/2014/main" id="{1B1E7B10-E99E-018E-B617-6D51CDAE6751}"/>
                </a:ext>
              </a:extLst>
            </p:cNvPr>
            <p:cNvSpPr/>
            <p:nvPr/>
          </p:nvSpPr>
          <p:spPr>
            <a:xfrm>
              <a:off x="768096" y="4059936"/>
              <a:ext cx="658368" cy="6583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Mark Pro Extra-Light" panose="020B0604020202020204" charset="-18"/>
                  <a:ea typeface="Century Gothic" pitchFamily="34" charset="-122"/>
                  <a:cs typeface="Century Gothic" pitchFamily="34" charset="-120"/>
                </a:rPr>
                <a:t>2</a:t>
              </a:r>
              <a:endParaRPr lang="en-US" sz="2400" dirty="0">
                <a:solidFill>
                  <a:schemeClr val="bg1"/>
                </a:solidFill>
                <a:latin typeface="Mark Pro Extra-Light" panose="020B0604020202020204" charset="-18"/>
              </a:endParaRPr>
            </a:p>
          </p:txBody>
        </p:sp>
        <p:sp>
          <p:nvSpPr>
            <p:cNvPr id="16" name="Text 14">
              <a:extLst>
                <a:ext uri="{FF2B5EF4-FFF2-40B4-BE49-F238E27FC236}">
                  <a16:creationId xmlns:a16="http://schemas.microsoft.com/office/drawing/2014/main" id="{F4807C08-DE16-060D-A265-66DCFC547270}"/>
                </a:ext>
              </a:extLst>
            </p:cNvPr>
            <p:cNvSpPr/>
            <p:nvPr/>
          </p:nvSpPr>
          <p:spPr>
            <a:xfrm>
              <a:off x="1682496" y="4059936"/>
              <a:ext cx="6400800" cy="65836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r>
                <a:rPr lang="en-US" sz="2400" b="1" dirty="0">
                  <a:solidFill>
                    <a:schemeClr val="bg1"/>
                  </a:solidFill>
                  <a:latin typeface="Mark Pro Extra-Light" panose="020B0604020202020204" charset="-18"/>
                  <a:ea typeface="Century Gothic" pitchFamily="34" charset="-122"/>
                  <a:cs typeface="Century Gothic" pitchFamily="34" charset="-120"/>
                </a:rPr>
                <a:t>Na kojoj je razini lanca?</a:t>
              </a:r>
              <a:endParaRPr lang="en-US" sz="2400" dirty="0">
                <a:solidFill>
                  <a:schemeClr val="bg1"/>
                </a:solidFill>
                <a:latin typeface="Mark Pro Extra-Light" panose="020B0604020202020204" charset="-18"/>
              </a:endParaRPr>
            </a:p>
          </p:txBody>
        </p:sp>
        <p:sp>
          <p:nvSpPr>
            <p:cNvPr id="17" name="Text 15">
              <a:extLst>
                <a:ext uri="{FF2B5EF4-FFF2-40B4-BE49-F238E27FC236}">
                  <a16:creationId xmlns:a16="http://schemas.microsoft.com/office/drawing/2014/main" id="{1E2CEFCD-2AA5-F283-FAF7-E4746623D181}"/>
                </a:ext>
              </a:extLst>
            </p:cNvPr>
            <p:cNvSpPr/>
            <p:nvPr/>
          </p:nvSpPr>
          <p:spPr>
            <a:xfrm>
              <a:off x="8321040" y="4059936"/>
              <a:ext cx="9509760" cy="65836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r>
                <a:rPr lang="hr-HR" sz="2400" dirty="0">
                  <a:solidFill>
                    <a:schemeClr val="bg1"/>
                  </a:solidFill>
                  <a:latin typeface="Mark Pro Extra-Light" panose="020B0604020202020204" charset="-18"/>
                  <a:ea typeface="Century Gothic" pitchFamily="34" charset="-122"/>
                  <a:cs typeface="Century Gothic" pitchFamily="34" charset="-120"/>
                </a:rPr>
                <a:t>Moguće da rizik raste </a:t>
              </a:r>
              <a:r>
                <a:rPr lang="en-US" sz="2400" dirty="0">
                  <a:solidFill>
                    <a:schemeClr val="bg1"/>
                  </a:solidFill>
                  <a:latin typeface="Mark Pro Extra-Light" panose="020B0604020202020204" charset="-18"/>
                  <a:ea typeface="Century Gothic" pitchFamily="34" charset="-122"/>
                  <a:cs typeface="Century Gothic" pitchFamily="34" charset="-120"/>
                </a:rPr>
                <a:t>s brojem razina. </a:t>
              </a:r>
              <a:r>
                <a:rPr lang="hr-HR" sz="2400" dirty="0">
                  <a:solidFill>
                    <a:schemeClr val="bg1"/>
                  </a:solidFill>
                  <a:latin typeface="Mark Pro Extra-Light" panose="020B0604020202020204" charset="-18"/>
                  <a:ea typeface="Century Gothic" pitchFamily="34" charset="-122"/>
                  <a:cs typeface="Century Gothic" pitchFamily="34" charset="-120"/>
                </a:rPr>
                <a:t>Š</a:t>
              </a:r>
              <a:r>
                <a:rPr lang="en-US" sz="2400" dirty="0">
                  <a:solidFill>
                    <a:schemeClr val="bg1"/>
                  </a:solidFill>
                  <a:latin typeface="Mark Pro Extra-Light" panose="020B0604020202020204" charset="-18"/>
                  <a:ea typeface="Century Gothic" pitchFamily="34" charset="-122"/>
                  <a:cs typeface="Century Gothic" pitchFamily="34" charset="-120"/>
                </a:rPr>
                <a:t>to </a:t>
              </a:r>
              <a:r>
                <a:rPr lang="en-US" sz="2400" dirty="0" err="1">
                  <a:solidFill>
                    <a:schemeClr val="bg1"/>
                  </a:solidFill>
                  <a:latin typeface="Mark Pro Extra-Light" panose="020B0604020202020204" charset="-18"/>
                  <a:ea typeface="Century Gothic" pitchFamily="34" charset="-122"/>
                  <a:cs typeface="Century Gothic" pitchFamily="34" charset="-120"/>
                </a:rPr>
                <a:t>više</a:t>
              </a:r>
              <a:r>
                <a:rPr lang="en-US" sz="2400" dirty="0">
                  <a:solidFill>
                    <a:schemeClr val="bg1"/>
                  </a:solidFill>
                  <a:latin typeface="Mark Pro Extra-Light" panose="020B0604020202020204" charset="-18"/>
                  <a:ea typeface="Century Gothic" pitchFamily="34" charset="-122"/>
                  <a:cs typeface="Century Gothic" pitchFamily="34" charset="-120"/>
                </a:rPr>
                <a:t> </a:t>
              </a:r>
              <a:r>
                <a:rPr lang="hr-HR" sz="2400" dirty="0">
                  <a:solidFill>
                    <a:schemeClr val="bg1"/>
                  </a:solidFill>
                  <a:latin typeface="Mark Pro Extra-Light" panose="020B0604020202020204" charset="-18"/>
                  <a:ea typeface="Century Gothic" pitchFamily="34" charset="-122"/>
                  <a:cs typeface="Century Gothic" pitchFamily="34" charset="-120"/>
                </a:rPr>
                <a:t>„</a:t>
              </a:r>
              <a:r>
                <a:rPr lang="en-US" sz="2400" dirty="0" err="1">
                  <a:solidFill>
                    <a:schemeClr val="bg1"/>
                  </a:solidFill>
                  <a:latin typeface="Mark Pro Extra-Light" panose="020B0604020202020204" charset="-18"/>
                  <a:ea typeface="Century Gothic" pitchFamily="34" charset="-122"/>
                  <a:cs typeface="Century Gothic" pitchFamily="34" charset="-120"/>
                </a:rPr>
                <a:t>posrednika</a:t>
              </a:r>
              <a:r>
                <a:rPr lang="hr-HR" sz="2400" dirty="0">
                  <a:solidFill>
                    <a:schemeClr val="bg1"/>
                  </a:solidFill>
                  <a:latin typeface="Mark Pro Extra-Light" panose="020B0604020202020204" charset="-18"/>
                  <a:ea typeface="Century Gothic" pitchFamily="34" charset="-122"/>
                  <a:cs typeface="Century Gothic" pitchFamily="34" charset="-120"/>
                </a:rPr>
                <a:t>”</a:t>
              </a:r>
              <a:r>
                <a:rPr lang="en-US" sz="2400" dirty="0">
                  <a:solidFill>
                    <a:schemeClr val="bg1"/>
                  </a:solidFill>
                  <a:latin typeface="Mark Pro Extra-Light" panose="020B0604020202020204" charset="-18"/>
                  <a:ea typeface="Century Gothic" pitchFamily="34" charset="-122"/>
                  <a:cs typeface="Century Gothic" pitchFamily="34" charset="-120"/>
                </a:rPr>
                <a:t>, to je teže kontrolirati distribucijsku praksu.</a:t>
              </a:r>
              <a:endParaRPr lang="en-US" sz="2400" dirty="0">
                <a:solidFill>
                  <a:schemeClr val="bg1"/>
                </a:solidFill>
                <a:latin typeface="Mark Pro Extra-Light" panose="020B0604020202020204" charset="-18"/>
              </a:endParaRPr>
            </a:p>
          </p:txBody>
        </p:sp>
        <p:sp>
          <p:nvSpPr>
            <p:cNvPr id="18" name="Shape 16">
              <a:extLst>
                <a:ext uri="{FF2B5EF4-FFF2-40B4-BE49-F238E27FC236}">
                  <a16:creationId xmlns:a16="http://schemas.microsoft.com/office/drawing/2014/main" id="{7F341D53-1795-C4A0-2928-C2E4DE976458}"/>
                </a:ext>
              </a:extLst>
            </p:cNvPr>
            <p:cNvSpPr/>
            <p:nvPr/>
          </p:nvSpPr>
          <p:spPr>
            <a:xfrm>
              <a:off x="768096" y="5120640"/>
              <a:ext cx="17007840" cy="0"/>
            </a:xfrm>
            <a:prstGeom prst="line">
              <a:avLst/>
            </a:prstGeom>
            <a:noFill/>
            <a:ln w="6350">
              <a:solidFill>
                <a:srgbClr val="D39E4C"/>
              </a:solidFill>
              <a:prstDash val="solid"/>
            </a:ln>
          </p:spPr>
          <p:txBody>
            <a:bodyPr/>
            <a:lstStyle/>
            <a:p>
              <a:endParaRPr lang="hr-HR" sz="3600">
                <a:solidFill>
                  <a:schemeClr val="bg1"/>
                </a:solidFill>
                <a:latin typeface="Mark Pro Extra-Light" panose="020B0604020202020204" charset="-18"/>
              </a:endParaRPr>
            </a:p>
          </p:txBody>
        </p:sp>
        <p:sp>
          <p:nvSpPr>
            <p:cNvPr id="19" name="Shape 17">
              <a:extLst>
                <a:ext uri="{FF2B5EF4-FFF2-40B4-BE49-F238E27FC236}">
                  <a16:creationId xmlns:a16="http://schemas.microsoft.com/office/drawing/2014/main" id="{466D2D74-2527-B893-D3E3-CA10D37E9693}"/>
                </a:ext>
              </a:extLst>
            </p:cNvPr>
            <p:cNvSpPr/>
            <p:nvPr/>
          </p:nvSpPr>
          <p:spPr>
            <a:xfrm>
              <a:off x="768096" y="5376672"/>
              <a:ext cx="65836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prstDash val="solid"/>
            </a:ln>
          </p:spPr>
          <p:txBody>
            <a:bodyPr/>
            <a:lstStyle/>
            <a:p>
              <a:endParaRPr lang="hr-HR" sz="3600">
                <a:solidFill>
                  <a:srgbClr val="D39E4C"/>
                </a:solidFill>
                <a:latin typeface="Mark Pro Extra-Light" panose="020B0604020202020204" charset="-18"/>
              </a:endParaRPr>
            </a:p>
          </p:txBody>
        </p:sp>
        <p:sp>
          <p:nvSpPr>
            <p:cNvPr id="20" name="Text 18">
              <a:extLst>
                <a:ext uri="{FF2B5EF4-FFF2-40B4-BE49-F238E27FC236}">
                  <a16:creationId xmlns:a16="http://schemas.microsoft.com/office/drawing/2014/main" id="{FD4FED7F-1FD2-5BEE-5283-1A1C7A82F732}"/>
                </a:ext>
              </a:extLst>
            </p:cNvPr>
            <p:cNvSpPr/>
            <p:nvPr/>
          </p:nvSpPr>
          <p:spPr>
            <a:xfrm>
              <a:off x="768096" y="5376672"/>
              <a:ext cx="658368" cy="65836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2400" b="1" dirty="0">
                  <a:solidFill>
                    <a:srgbClr val="D39E4C"/>
                  </a:solidFill>
                  <a:latin typeface="Mark Pro Extra-Light" panose="020B0604020202020204" charset="-18"/>
                  <a:ea typeface="Century Gothic" pitchFamily="34" charset="-122"/>
                  <a:cs typeface="Century Gothic" pitchFamily="34" charset="-120"/>
                </a:rPr>
                <a:t>3</a:t>
              </a:r>
              <a:endParaRPr lang="en-US" sz="2400" dirty="0">
                <a:solidFill>
                  <a:srgbClr val="D39E4C"/>
                </a:solidFill>
                <a:latin typeface="Mark Pro Extra-Light" panose="020B0604020202020204" charset="-18"/>
              </a:endParaRPr>
            </a:p>
          </p:txBody>
        </p:sp>
        <p:sp>
          <p:nvSpPr>
            <p:cNvPr id="21" name="Text 19">
              <a:extLst>
                <a:ext uri="{FF2B5EF4-FFF2-40B4-BE49-F238E27FC236}">
                  <a16:creationId xmlns:a16="http://schemas.microsoft.com/office/drawing/2014/main" id="{1A386B1B-0C14-DFE7-62D5-80112E519E00}"/>
                </a:ext>
              </a:extLst>
            </p:cNvPr>
            <p:cNvSpPr/>
            <p:nvPr/>
          </p:nvSpPr>
          <p:spPr>
            <a:xfrm>
              <a:off x="1682496" y="5376672"/>
              <a:ext cx="6400800" cy="65836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r>
                <a:rPr lang="en-US" sz="2400" b="1" dirty="0">
                  <a:solidFill>
                    <a:schemeClr val="bg1"/>
                  </a:solidFill>
                  <a:latin typeface="Mark Pro Extra-Light" panose="020B0604020202020204" charset="-18"/>
                  <a:ea typeface="Century Gothic" pitchFamily="34" charset="-122"/>
                  <a:cs typeface="Century Gothic" pitchFamily="34" charset="-120"/>
                </a:rPr>
                <a:t>Koji je tržišni udio?</a:t>
              </a:r>
              <a:endParaRPr lang="en-US" sz="2400" dirty="0">
                <a:solidFill>
                  <a:schemeClr val="bg1"/>
                </a:solidFill>
                <a:latin typeface="Mark Pro Extra-Light" panose="020B0604020202020204" charset="-18"/>
              </a:endParaRPr>
            </a:p>
          </p:txBody>
        </p:sp>
        <p:sp>
          <p:nvSpPr>
            <p:cNvPr id="22" name="Text 20">
              <a:extLst>
                <a:ext uri="{FF2B5EF4-FFF2-40B4-BE49-F238E27FC236}">
                  <a16:creationId xmlns:a16="http://schemas.microsoft.com/office/drawing/2014/main" id="{69C28896-D884-A029-8054-1E208362A2B8}"/>
                </a:ext>
              </a:extLst>
            </p:cNvPr>
            <p:cNvSpPr/>
            <p:nvPr/>
          </p:nvSpPr>
          <p:spPr>
            <a:xfrm>
              <a:off x="8321040" y="5376672"/>
              <a:ext cx="9509760" cy="65836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r>
                <a:rPr lang="en-US" sz="2400" dirty="0">
                  <a:solidFill>
                    <a:schemeClr val="bg1"/>
                  </a:solidFill>
                  <a:latin typeface="Mark Pro Extra-Light" panose="020B0604020202020204" charset="-18"/>
                  <a:ea typeface="Century Gothic" pitchFamily="34" charset="-122"/>
                  <a:cs typeface="Century Gothic" pitchFamily="34" charset="-120"/>
                </a:rPr>
                <a:t>Blok izuzeće (Uredba 2022/720) primjenjivo samo ispod 30% – iznad toga individualna analiza.</a:t>
              </a:r>
              <a:endParaRPr lang="en-US" sz="2400" dirty="0">
                <a:solidFill>
                  <a:schemeClr val="bg1"/>
                </a:solidFill>
                <a:latin typeface="Mark Pro Extra-Light" panose="020B0604020202020204" charset="-18"/>
              </a:endParaRPr>
            </a:p>
          </p:txBody>
        </p:sp>
        <p:sp>
          <p:nvSpPr>
            <p:cNvPr id="23" name="Shape 21">
              <a:extLst>
                <a:ext uri="{FF2B5EF4-FFF2-40B4-BE49-F238E27FC236}">
                  <a16:creationId xmlns:a16="http://schemas.microsoft.com/office/drawing/2014/main" id="{F42BB143-768C-2B93-6826-A6CD9C50303B}"/>
                </a:ext>
              </a:extLst>
            </p:cNvPr>
            <p:cNvSpPr/>
            <p:nvPr/>
          </p:nvSpPr>
          <p:spPr>
            <a:xfrm>
              <a:off x="768096" y="6437376"/>
              <a:ext cx="17007840" cy="0"/>
            </a:xfrm>
            <a:prstGeom prst="line">
              <a:avLst/>
            </a:prstGeom>
            <a:noFill/>
            <a:ln w="6350">
              <a:solidFill>
                <a:srgbClr val="D39E4C"/>
              </a:solidFill>
              <a:prstDash val="solid"/>
            </a:ln>
          </p:spPr>
          <p:txBody>
            <a:bodyPr/>
            <a:lstStyle/>
            <a:p>
              <a:endParaRPr lang="hr-HR" sz="3600">
                <a:solidFill>
                  <a:schemeClr val="bg1"/>
                </a:solidFill>
                <a:latin typeface="Mark Pro Extra-Light" panose="020B0604020202020204" charset="-18"/>
              </a:endParaRPr>
            </a:p>
          </p:txBody>
        </p:sp>
        <p:sp>
          <p:nvSpPr>
            <p:cNvPr id="24" name="Shape 22">
              <a:extLst>
                <a:ext uri="{FF2B5EF4-FFF2-40B4-BE49-F238E27FC236}">
                  <a16:creationId xmlns:a16="http://schemas.microsoft.com/office/drawing/2014/main" id="{546DE098-EA95-C59D-1052-24E0976D3C93}"/>
                </a:ext>
              </a:extLst>
            </p:cNvPr>
            <p:cNvSpPr/>
            <p:nvPr/>
          </p:nvSpPr>
          <p:spPr>
            <a:xfrm>
              <a:off x="768096" y="6693408"/>
              <a:ext cx="65836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prstDash val="solid"/>
            </a:ln>
          </p:spPr>
          <p:txBody>
            <a:bodyPr/>
            <a:lstStyle/>
            <a:p>
              <a:endParaRPr lang="hr-HR" sz="3600">
                <a:solidFill>
                  <a:srgbClr val="D39E4C"/>
                </a:solidFill>
                <a:latin typeface="Mark Pro Extra-Light" panose="020B0604020202020204" charset="-18"/>
              </a:endParaRPr>
            </a:p>
          </p:txBody>
        </p:sp>
        <p:sp>
          <p:nvSpPr>
            <p:cNvPr id="25" name="Text 23">
              <a:extLst>
                <a:ext uri="{FF2B5EF4-FFF2-40B4-BE49-F238E27FC236}">
                  <a16:creationId xmlns:a16="http://schemas.microsoft.com/office/drawing/2014/main" id="{BCB3249C-520E-6BFA-BC8A-8455E4EB751C}"/>
                </a:ext>
              </a:extLst>
            </p:cNvPr>
            <p:cNvSpPr/>
            <p:nvPr/>
          </p:nvSpPr>
          <p:spPr>
            <a:xfrm>
              <a:off x="768096" y="6693408"/>
              <a:ext cx="658368" cy="65836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2400" b="1" dirty="0">
                  <a:solidFill>
                    <a:srgbClr val="D39E4C"/>
                  </a:solidFill>
                  <a:latin typeface="Mark Pro Extra-Light" panose="020B0604020202020204" charset="-18"/>
                  <a:ea typeface="Century Gothic" pitchFamily="34" charset="-122"/>
                  <a:cs typeface="Century Gothic" pitchFamily="34" charset="-120"/>
                </a:rPr>
                <a:t>4</a:t>
              </a:r>
              <a:endParaRPr lang="en-US" sz="2400" dirty="0">
                <a:solidFill>
                  <a:srgbClr val="D39E4C"/>
                </a:solidFill>
                <a:latin typeface="Mark Pro Extra-Light" panose="020B0604020202020204" charset="-18"/>
              </a:endParaRPr>
            </a:p>
          </p:txBody>
        </p:sp>
        <p:sp>
          <p:nvSpPr>
            <p:cNvPr id="26" name="Text 24">
              <a:extLst>
                <a:ext uri="{FF2B5EF4-FFF2-40B4-BE49-F238E27FC236}">
                  <a16:creationId xmlns:a16="http://schemas.microsoft.com/office/drawing/2014/main" id="{43C4FB32-DB8B-E755-F9D0-ED5762217708}"/>
                </a:ext>
              </a:extLst>
            </p:cNvPr>
            <p:cNvSpPr/>
            <p:nvPr/>
          </p:nvSpPr>
          <p:spPr>
            <a:xfrm>
              <a:off x="1682496" y="6693408"/>
              <a:ext cx="6400800" cy="65836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r>
                <a:rPr lang="en-US" sz="2400" b="1" dirty="0">
                  <a:solidFill>
                    <a:schemeClr val="bg1"/>
                  </a:solidFill>
                  <a:latin typeface="Mark Pro Extra-Light" panose="020B0604020202020204" charset="-18"/>
                  <a:ea typeface="Century Gothic" pitchFamily="34" charset="-122"/>
                  <a:cs typeface="Century Gothic" pitchFamily="34" charset="-120"/>
                </a:rPr>
                <a:t>Što piše u ugovoru?</a:t>
              </a:r>
              <a:endParaRPr lang="en-US" sz="2400" dirty="0">
                <a:solidFill>
                  <a:schemeClr val="bg1"/>
                </a:solidFill>
                <a:latin typeface="Mark Pro Extra-Light" panose="020B0604020202020204" charset="-18"/>
              </a:endParaRPr>
            </a:p>
          </p:txBody>
        </p:sp>
        <p:sp>
          <p:nvSpPr>
            <p:cNvPr id="27" name="Text 25">
              <a:extLst>
                <a:ext uri="{FF2B5EF4-FFF2-40B4-BE49-F238E27FC236}">
                  <a16:creationId xmlns:a16="http://schemas.microsoft.com/office/drawing/2014/main" id="{CC762F59-65E7-92DB-8F00-6F7361C2F2E0}"/>
                </a:ext>
              </a:extLst>
            </p:cNvPr>
            <p:cNvSpPr/>
            <p:nvPr/>
          </p:nvSpPr>
          <p:spPr>
            <a:xfrm>
              <a:off x="8321040" y="6693408"/>
              <a:ext cx="9509760" cy="65836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r>
                <a:rPr lang="en-US" sz="2400" dirty="0">
                  <a:solidFill>
                    <a:schemeClr val="bg1"/>
                  </a:solidFill>
                  <a:latin typeface="Mark Pro Extra-Light" panose="020B0604020202020204" charset="-18"/>
                  <a:ea typeface="Century Gothic" pitchFamily="34" charset="-122"/>
                  <a:cs typeface="Century Gothic" pitchFamily="34" charset="-120"/>
                </a:rPr>
                <a:t>Svaka klauzula koja ograničava cijenu, teritorij ili kanal mora biti pravno testirana.</a:t>
              </a:r>
              <a:endParaRPr lang="en-US" sz="2400" dirty="0">
                <a:solidFill>
                  <a:schemeClr val="bg1"/>
                </a:solidFill>
                <a:latin typeface="Mark Pro Extra-Light" panose="020B0604020202020204" charset="-18"/>
              </a:endParaRPr>
            </a:p>
          </p:txBody>
        </p:sp>
        <p:sp>
          <p:nvSpPr>
            <p:cNvPr id="28" name="Shape 26">
              <a:extLst>
                <a:ext uri="{FF2B5EF4-FFF2-40B4-BE49-F238E27FC236}">
                  <a16:creationId xmlns:a16="http://schemas.microsoft.com/office/drawing/2014/main" id="{5EE290ED-F8EF-7AA1-775E-F7BF21691537}"/>
                </a:ext>
              </a:extLst>
            </p:cNvPr>
            <p:cNvSpPr/>
            <p:nvPr/>
          </p:nvSpPr>
          <p:spPr>
            <a:xfrm>
              <a:off x="768096" y="7754112"/>
              <a:ext cx="17007840" cy="0"/>
            </a:xfrm>
            <a:prstGeom prst="line">
              <a:avLst/>
            </a:prstGeom>
            <a:noFill/>
            <a:ln w="6350">
              <a:solidFill>
                <a:srgbClr val="D39E4C"/>
              </a:solidFill>
              <a:prstDash val="solid"/>
            </a:ln>
          </p:spPr>
          <p:txBody>
            <a:bodyPr/>
            <a:lstStyle/>
            <a:p>
              <a:endParaRPr lang="hr-HR" sz="3600">
                <a:solidFill>
                  <a:schemeClr val="bg1"/>
                </a:solidFill>
                <a:latin typeface="Mark Pro Extra-Light" panose="020B0604020202020204" charset="-18"/>
              </a:endParaRPr>
            </a:p>
          </p:txBody>
        </p:sp>
        <p:sp>
          <p:nvSpPr>
            <p:cNvPr id="29" name="Shape 27">
              <a:extLst>
                <a:ext uri="{FF2B5EF4-FFF2-40B4-BE49-F238E27FC236}">
                  <a16:creationId xmlns:a16="http://schemas.microsoft.com/office/drawing/2014/main" id="{AEB3BA87-CB5B-BE2F-9512-1161C99D846C}"/>
                </a:ext>
              </a:extLst>
            </p:cNvPr>
            <p:cNvSpPr/>
            <p:nvPr/>
          </p:nvSpPr>
          <p:spPr>
            <a:xfrm>
              <a:off x="768096" y="8010144"/>
              <a:ext cx="65836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prstDash val="solid"/>
            </a:ln>
          </p:spPr>
          <p:txBody>
            <a:bodyPr/>
            <a:lstStyle/>
            <a:p>
              <a:endParaRPr lang="hr-HR" sz="3600" dirty="0">
                <a:solidFill>
                  <a:srgbClr val="D39E4C"/>
                </a:solidFill>
                <a:latin typeface="Mark Pro Extra-Light" panose="020B0604020202020204" charset="-18"/>
              </a:endParaRPr>
            </a:p>
          </p:txBody>
        </p:sp>
        <p:sp>
          <p:nvSpPr>
            <p:cNvPr id="30" name="Text 28">
              <a:extLst>
                <a:ext uri="{FF2B5EF4-FFF2-40B4-BE49-F238E27FC236}">
                  <a16:creationId xmlns:a16="http://schemas.microsoft.com/office/drawing/2014/main" id="{8C9A81EA-B785-13D0-402B-667A0C245888}"/>
                </a:ext>
              </a:extLst>
            </p:cNvPr>
            <p:cNvSpPr/>
            <p:nvPr/>
          </p:nvSpPr>
          <p:spPr>
            <a:xfrm>
              <a:off x="768096" y="8010144"/>
              <a:ext cx="658368" cy="65836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2400" b="1" dirty="0">
                  <a:solidFill>
                    <a:srgbClr val="D39E4C"/>
                  </a:solidFill>
                  <a:latin typeface="Mark Pro Extra-Light" panose="020B0604020202020204" charset="-18"/>
                  <a:ea typeface="Century Gothic" pitchFamily="34" charset="-122"/>
                  <a:cs typeface="Century Gothic" pitchFamily="34" charset="-120"/>
                </a:rPr>
                <a:t>5</a:t>
              </a:r>
              <a:endParaRPr lang="en-US" sz="2400" dirty="0">
                <a:solidFill>
                  <a:srgbClr val="D39E4C"/>
                </a:solidFill>
                <a:latin typeface="Mark Pro Extra-Light" panose="020B0604020202020204" charset="-18"/>
              </a:endParaRPr>
            </a:p>
          </p:txBody>
        </p:sp>
        <p:sp>
          <p:nvSpPr>
            <p:cNvPr id="31" name="Text 29">
              <a:extLst>
                <a:ext uri="{FF2B5EF4-FFF2-40B4-BE49-F238E27FC236}">
                  <a16:creationId xmlns:a16="http://schemas.microsoft.com/office/drawing/2014/main" id="{4DEAAD91-870E-B341-D08A-0D914B10DA3B}"/>
                </a:ext>
              </a:extLst>
            </p:cNvPr>
            <p:cNvSpPr/>
            <p:nvPr/>
          </p:nvSpPr>
          <p:spPr>
            <a:xfrm>
              <a:off x="1682496" y="8010144"/>
              <a:ext cx="6400800" cy="65836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r>
                <a:rPr lang="en-US" sz="2400" b="1" dirty="0">
                  <a:solidFill>
                    <a:schemeClr val="bg1"/>
                  </a:solidFill>
                  <a:latin typeface="Mark Pro Extra-Light" panose="020B0604020202020204" charset="-18"/>
                  <a:ea typeface="Century Gothic" pitchFamily="34" charset="-122"/>
                  <a:cs typeface="Century Gothic" pitchFamily="34" charset="-120"/>
                </a:rPr>
                <a:t>Kako izgleda komunikacija?</a:t>
              </a:r>
              <a:endParaRPr lang="en-US" sz="2400" dirty="0">
                <a:solidFill>
                  <a:schemeClr val="bg1"/>
                </a:solidFill>
                <a:latin typeface="Mark Pro Extra-Light" panose="020B0604020202020204" charset="-18"/>
              </a:endParaRPr>
            </a:p>
          </p:txBody>
        </p:sp>
        <p:sp>
          <p:nvSpPr>
            <p:cNvPr id="32" name="Text 30">
              <a:extLst>
                <a:ext uri="{FF2B5EF4-FFF2-40B4-BE49-F238E27FC236}">
                  <a16:creationId xmlns:a16="http://schemas.microsoft.com/office/drawing/2014/main" id="{92D16C23-D05D-90D7-4339-1F0991C651E2}"/>
                </a:ext>
              </a:extLst>
            </p:cNvPr>
            <p:cNvSpPr/>
            <p:nvPr/>
          </p:nvSpPr>
          <p:spPr>
            <a:xfrm>
              <a:off x="8321040" y="8010144"/>
              <a:ext cx="9509760" cy="65836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r>
                <a:rPr lang="en-US" sz="2400" dirty="0">
                  <a:solidFill>
                    <a:schemeClr val="bg1"/>
                  </a:solidFill>
                  <a:latin typeface="Mark Pro Extra-Light" panose="020B0604020202020204" charset="-18"/>
                  <a:ea typeface="Century Gothic" pitchFamily="34" charset="-122"/>
                  <a:cs typeface="Century Gothic" pitchFamily="34" charset="-120"/>
                </a:rPr>
                <a:t>Mailovi, WhatsApp, verbalni </a:t>
              </a:r>
              <a:r>
                <a:rPr lang="en-US" sz="2400" dirty="0" err="1">
                  <a:solidFill>
                    <a:schemeClr val="bg1"/>
                  </a:solidFill>
                  <a:latin typeface="Mark Pro Extra-Light" panose="020B0604020202020204" charset="-18"/>
                  <a:ea typeface="Century Gothic" pitchFamily="34" charset="-122"/>
                  <a:cs typeface="Century Gothic" pitchFamily="34" charset="-120"/>
                </a:rPr>
                <a:t>dogovori</a:t>
              </a:r>
              <a:r>
                <a:rPr lang="en-US" sz="2400" dirty="0">
                  <a:solidFill>
                    <a:schemeClr val="bg1"/>
                  </a:solidFill>
                  <a:latin typeface="Mark Pro Extra-Light" panose="020B0604020202020204" charset="-18"/>
                  <a:ea typeface="Century Gothic" pitchFamily="34" charset="-122"/>
                  <a:cs typeface="Century Gothic" pitchFamily="34" charset="-120"/>
                </a:rPr>
                <a:t> </a:t>
              </a:r>
              <a:r>
                <a:rPr lang="hr-HR" sz="2400" dirty="0">
                  <a:solidFill>
                    <a:schemeClr val="bg1"/>
                  </a:solidFill>
                  <a:latin typeface="Mark Pro Extra-Light" panose="020B0604020202020204" charset="-18"/>
                  <a:ea typeface="Century Gothic" pitchFamily="34" charset="-122"/>
                  <a:cs typeface="Century Gothic" pitchFamily="34" charset="-120"/>
                </a:rPr>
                <a:t>-</a:t>
              </a:r>
              <a:r>
                <a:rPr lang="en-US" sz="2400" dirty="0">
                  <a:solidFill>
                    <a:schemeClr val="bg1"/>
                  </a:solidFill>
                  <a:latin typeface="Mark Pro Extra-Light" panose="020B0604020202020204" charset="-18"/>
                  <a:ea typeface="Century Gothic" pitchFamily="34" charset="-122"/>
                  <a:cs typeface="Century Gothic" pitchFamily="34" charset="-120"/>
                </a:rPr>
                <a:t> sve je relevantno. Nije samo ugovor.</a:t>
              </a:r>
              <a:endParaRPr lang="en-US" sz="2400" dirty="0">
                <a:solidFill>
                  <a:schemeClr val="bg1"/>
                </a:solidFill>
                <a:latin typeface="Mark Pro Extra-Light" panose="020B0604020202020204" charset="-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3735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1726</Words>
  <Application>Microsoft Office PowerPoint</Application>
  <PresentationFormat>Custom</PresentationFormat>
  <Paragraphs>295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Calibri</vt:lpstr>
      <vt:lpstr>Mark Pro Extra-Light Italics</vt:lpstr>
      <vt:lpstr>Mark Pro</vt:lpstr>
      <vt:lpstr>Mark Pro Extra-Light</vt:lpstr>
      <vt:lpstr>Mark Pro Light</vt:lpstr>
      <vt:lpstr>MarkPro-ExtraLight</vt:lpstr>
      <vt:lpstr>Aptos</vt:lpstr>
      <vt:lpstr>Symbol</vt:lpstr>
      <vt:lpstr>Arial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Distribucijski sustavi i 'džungla' odnosa</dc:title>
  <dc:creator>Ivan Luetić</dc:creator>
  <cp:lastModifiedBy>Dunja Simunic Mehdin</cp:lastModifiedBy>
  <cp:revision>9</cp:revision>
  <dcterms:created xsi:type="dcterms:W3CDTF">2006-08-16T00:00:00Z</dcterms:created>
  <dcterms:modified xsi:type="dcterms:W3CDTF">2026-05-18T07:46:22Z</dcterms:modified>
  <dc:identifier>DAHJi2ZGt64</dc:identifier>
</cp:coreProperties>
</file>