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71" r:id="rId6"/>
    <p:sldId id="267" r:id="rId7"/>
    <p:sldId id="265" r:id="rId8"/>
    <p:sldId id="260" r:id="rId9"/>
    <p:sldId id="262" r:id="rId10"/>
    <p:sldId id="263" r:id="rId11"/>
    <p:sldId id="264" r:id="rId12"/>
    <p:sldId id="261" r:id="rId13"/>
  </p:sldIdLst>
  <p:sldSz cx="9144000" cy="5143500" type="screen16x9"/>
  <p:notesSz cx="6808788" cy="99409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C7B"/>
    <a:srgbClr val="8FB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3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33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7195" tIns="53598" rIns="107195" bIns="5359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7195" tIns="53598" rIns="107195" bIns="5359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0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31520" y="370000"/>
            <a:ext cx="50292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Meet to Compete - Repeat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31520" y="780000"/>
            <a:ext cx="502920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Opatija  |  May 2026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731520" y="1020000"/>
            <a:ext cx="7680960" cy="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800" dirty="0">
                <a:solidFill>
                  <a:srgbClr val="8FBFC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Regional Enforcers Roundtable</a:t>
            </a:r>
            <a:endParaRPr lang="en-US" sz="1800" dirty="0"/>
          </a:p>
        </p:txBody>
      </p:sp>
      <p:sp>
        <p:nvSpPr>
          <p:cNvPr id="6" name="Shape 4"/>
          <p:cNvSpPr/>
          <p:nvPr/>
        </p:nvSpPr>
        <p:spPr>
          <a:xfrm>
            <a:off x="731520" y="1420000"/>
            <a:ext cx="7680960" cy="13716"/>
          </a:xfrm>
          <a:prstGeom prst="rect">
            <a:avLst/>
          </a:prstGeom>
          <a:solidFill>
            <a:srgbClr val="3331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731520" y="1490000"/>
            <a:ext cx="1828800" cy="2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SPEAKERS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1211580" y="1770000"/>
            <a:ext cx="685800" cy="685800"/>
          </a:xfrm>
          <a:prstGeom prst="ellipse">
            <a:avLst/>
          </a:prstGeom>
          <a:solidFill>
            <a:srgbClr val="33312C"/>
          </a:solidFill>
          <a:ln w="19050">
            <a:solidFill>
              <a:srgbClr val="333F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1211580" y="1950000"/>
            <a:ext cx="685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548640" y="2520000"/>
            <a:ext cx="20116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AF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Mirta Kapural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8640" y="2790000"/>
            <a:ext cx="2011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President of the Competition Council of Competition Agency</a:t>
            </a:r>
            <a:r>
              <a:rPr lang="sr-Latn-R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sr-Latn-RS" sz="1000" b="1" dirty="0" err="1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Croatia</a:t>
            </a:r>
            <a:endParaRPr lang="en-US" sz="1000" b="1" dirty="0"/>
          </a:p>
        </p:txBody>
      </p:sp>
      <p:sp>
        <p:nvSpPr>
          <p:cNvPr id="14" name="Shape 12"/>
          <p:cNvSpPr/>
          <p:nvPr/>
        </p:nvSpPr>
        <p:spPr>
          <a:xfrm>
            <a:off x="3223260" y="1770000"/>
            <a:ext cx="685800" cy="685800"/>
          </a:xfrm>
          <a:prstGeom prst="ellipse">
            <a:avLst/>
          </a:prstGeom>
          <a:solidFill>
            <a:srgbClr val="33312C"/>
          </a:solidFill>
          <a:ln w="19050">
            <a:solidFill>
              <a:srgbClr val="333F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3223260" y="1950000"/>
            <a:ext cx="685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2560320" y="2520000"/>
            <a:ext cx="20116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AF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Valentina Nikolova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560320" y="2790000"/>
            <a:ext cx="2011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 of MC Dept., Competition Commission of </a:t>
            </a:r>
            <a:r>
              <a:rPr lang="en-US" sz="1000" b="1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North Macedonia</a:t>
            </a:r>
            <a:endParaRPr lang="en-US" sz="1000" b="1" dirty="0"/>
          </a:p>
        </p:txBody>
      </p:sp>
      <p:sp>
        <p:nvSpPr>
          <p:cNvPr id="18" name="Shape 16"/>
          <p:cNvSpPr/>
          <p:nvPr/>
        </p:nvSpPr>
        <p:spPr>
          <a:xfrm>
            <a:off x="5234940" y="1770000"/>
            <a:ext cx="685800" cy="685800"/>
          </a:xfrm>
          <a:prstGeom prst="ellipse">
            <a:avLst/>
          </a:prstGeom>
          <a:solidFill>
            <a:srgbClr val="33312C"/>
          </a:solidFill>
          <a:ln w="19050">
            <a:solidFill>
              <a:srgbClr val="333F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234940" y="1950000"/>
            <a:ext cx="685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</a:t>
            </a:r>
            <a:endParaRPr lang="en-US" sz="700" dirty="0"/>
          </a:p>
        </p:txBody>
      </p:sp>
      <p:sp>
        <p:nvSpPr>
          <p:cNvPr id="20" name="Text 18"/>
          <p:cNvSpPr/>
          <p:nvPr/>
        </p:nvSpPr>
        <p:spPr>
          <a:xfrm>
            <a:off x="4572000" y="2520000"/>
            <a:ext cx="20116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AF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Vanja Malidžan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572000" y="2790000"/>
            <a:ext cx="2011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Member of the Competition Council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</a:t>
            </a:r>
            <a:r>
              <a:rPr lang="en-US" sz="1000" b="1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Bosnia and Herzegovina</a:t>
            </a:r>
            <a:endParaRPr lang="en-US" sz="1000" b="1" dirty="0"/>
          </a:p>
        </p:txBody>
      </p:sp>
      <p:sp>
        <p:nvSpPr>
          <p:cNvPr id="22" name="Shape 20"/>
          <p:cNvSpPr/>
          <p:nvPr/>
        </p:nvSpPr>
        <p:spPr>
          <a:xfrm>
            <a:off x="7246620" y="1770000"/>
            <a:ext cx="685800" cy="685800"/>
          </a:xfrm>
          <a:prstGeom prst="ellipse">
            <a:avLst/>
          </a:prstGeom>
          <a:solidFill>
            <a:srgbClr val="33312C"/>
          </a:solidFill>
          <a:ln w="19050">
            <a:solidFill>
              <a:srgbClr val="333F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7246620" y="1950000"/>
            <a:ext cx="685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6583680" y="2520000"/>
            <a:ext cx="20116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AF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Andrej Matvoz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674472" y="2806324"/>
            <a:ext cx="201168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Director of Competition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Protection Agency</a:t>
            </a:r>
            <a:r>
              <a:rPr lang="sr-Latn-RS" sz="10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in </a:t>
            </a:r>
            <a:r>
              <a:rPr lang="sr-Latn-RS" sz="1000" b="1" dirty="0" err="1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Slovenia</a:t>
            </a:r>
            <a:endParaRPr lang="en-US" sz="1000" b="1" dirty="0"/>
          </a:p>
        </p:txBody>
      </p:sp>
      <p:sp>
        <p:nvSpPr>
          <p:cNvPr id="26" name="Shape 24"/>
          <p:cNvSpPr/>
          <p:nvPr/>
        </p:nvSpPr>
        <p:spPr>
          <a:xfrm>
            <a:off x="731520" y="3500000"/>
            <a:ext cx="7680960" cy="13716"/>
          </a:xfrm>
          <a:prstGeom prst="rect">
            <a:avLst/>
          </a:prstGeom>
          <a:solidFill>
            <a:srgbClr val="3331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>
            <a:off x="731520" y="3580000"/>
            <a:ext cx="1828800" cy="2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8F8B8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MODERATOR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31520" y="3860000"/>
            <a:ext cx="548640" cy="548640"/>
          </a:xfrm>
          <a:prstGeom prst="ellipse">
            <a:avLst/>
          </a:prstGeom>
          <a:solidFill>
            <a:srgbClr val="33312C"/>
          </a:solidFill>
          <a:ln w="19050">
            <a:solidFill>
              <a:srgbClr val="333F4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27"/>
          <p:cNvSpPr/>
          <p:nvPr/>
        </p:nvSpPr>
        <p:spPr>
          <a:xfrm>
            <a:off x="731520" y="3990000"/>
            <a:ext cx="54864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</a:t>
            </a:r>
            <a:endParaRPr lang="en-US" sz="600" dirty="0"/>
          </a:p>
        </p:txBody>
      </p:sp>
      <p:sp>
        <p:nvSpPr>
          <p:cNvPr id="30" name="Text 28"/>
          <p:cNvSpPr/>
          <p:nvPr/>
        </p:nvSpPr>
        <p:spPr>
          <a:xfrm>
            <a:off x="1417320" y="3900000"/>
            <a:ext cx="45720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AFAF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Srđana Petronijević</a:t>
            </a:r>
            <a:endParaRPr lang="en-US" sz="1600" dirty="0"/>
          </a:p>
          <a:p>
            <a:pPr marL="0" indent="0">
              <a:buNone/>
            </a:pPr>
            <a:r>
              <a:rPr lang="en-US" sz="1000" dirty="0">
                <a:solidFill>
                  <a:srgbClr val="ADAB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Partner at Schoenherr Law Firm</a:t>
            </a:r>
            <a:r>
              <a:rPr lang="sr-Latn-RS" sz="1000" dirty="0">
                <a:solidFill>
                  <a:srgbClr val="ADAB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sr-Latn-RS" sz="1000" b="1" dirty="0">
                <a:solidFill>
                  <a:srgbClr val="ADABA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CEE region</a:t>
            </a:r>
            <a:endParaRPr lang="en-US" sz="1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BC3ED-DFB7-939F-E602-5E078C7B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38" y="1711858"/>
            <a:ext cx="816284" cy="81628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333F40"/>
            </a:solidFill>
            <a:prstDash val="solid"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0613F9-D716-502A-DE0A-701B5AB58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314" y="1683675"/>
            <a:ext cx="813816" cy="81381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rgbClr val="333F40"/>
            </a:solidFill>
            <a:prstDash val="solid"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BB6342-62EA-D343-D76F-FE36C2A04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334" y="1775412"/>
            <a:ext cx="672575" cy="672575"/>
          </a:xfrm>
          <a:prstGeom prst="ellipse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CDF0B73-E387-E277-DFAC-96A517D99A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2465" r="21323" b="43789"/>
          <a:stretch>
            <a:fillRect/>
          </a:stretch>
        </p:blipFill>
        <p:spPr>
          <a:xfrm>
            <a:off x="7260057" y="1779366"/>
            <a:ext cx="672575" cy="672575"/>
          </a:xfrm>
          <a:prstGeom prst="ellipse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6925041-C6AC-57BF-D4C5-9201D34E81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" y="3860000"/>
            <a:ext cx="567505" cy="567505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3B664-1913-FE72-ECBD-BD11660E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24D3E0F-3974-B8D1-B26D-BB003E95AEA8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23CAF8-A5D5-8353-317E-2002082AEE17}"/>
              </a:ext>
            </a:extLst>
          </p:cNvPr>
          <p:cNvSpPr/>
          <p:nvPr/>
        </p:nvSpPr>
        <p:spPr>
          <a:xfrm>
            <a:off x="731520" y="400000"/>
            <a:ext cx="768096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8: Reform Priorities for Candidate Countries</a:t>
            </a:r>
            <a:endParaRPr lang="en-US" sz="1800" dirty="0"/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856731BD-AE45-F0A1-4F61-D9A0A76CA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50802"/>
              </p:ext>
            </p:extLst>
          </p:nvPr>
        </p:nvGraphicFramePr>
        <p:xfrm>
          <a:off x="726332" y="981760"/>
          <a:ext cx="7686148" cy="39074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Category 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MAC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IH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S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K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OS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Legislative alignment with EU acquis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Align existing aid schemes with EU/SAA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INSTITUTIONAL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Remove institutional obstacles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Independence of authorities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Administrative/financial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Judicial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Enforcement / track record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b="1" dirty="0">
                        <a:solidFill>
                          <a:srgbClr val="E59C7B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Transparency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ooter">
            <a:extLst>
              <a:ext uri="{FF2B5EF4-FFF2-40B4-BE49-F238E27FC236}">
                <a16:creationId xmlns:a16="http://schemas.microsoft.com/office/drawing/2014/main" id="{FF5C36EB-3731-37F0-DFCB-8FACF546E677}"/>
              </a:ext>
            </a:extLst>
          </p:cNvPr>
          <p:cNvSpPr/>
          <p:nvPr/>
        </p:nvSpPr>
        <p:spPr>
          <a:xfrm>
            <a:off x="731520" y="4900000"/>
            <a:ext cx="768096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2806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23881-02E0-BC0D-8AE1-9B3956BA1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8BF3503-B630-0F4E-52CB-20BF073B86DB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2A9BD71-DD47-C00C-5D04-F0C390CFE697}"/>
              </a:ext>
            </a:extLst>
          </p:cNvPr>
          <p:cNvSpPr/>
          <p:nvPr/>
        </p:nvSpPr>
        <p:spPr>
          <a:xfrm>
            <a:off x="731520" y="400000"/>
            <a:ext cx="768096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8: Key Reform Priorities for Candidate Countries</a:t>
            </a:r>
            <a:endParaRPr lang="en-US" sz="1800" dirty="0"/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2FCF904B-D593-460A-F067-C8A98C77C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481879"/>
              </p:ext>
            </p:extLst>
          </p:nvPr>
        </p:nvGraphicFramePr>
        <p:xfrm>
          <a:off x="726332" y="961288"/>
          <a:ext cx="7686148" cy="39074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Category 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MAC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IH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S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K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OS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Legislative alignment with EU acquis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Align existing aid schemes with EU/SAA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INSTITUTIONAL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Remove institutional obstacles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Independence of authorities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Administrative/financial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b="1" dirty="0">
                        <a:solidFill>
                          <a:srgbClr val="E59C7B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b="1" dirty="0">
                        <a:solidFill>
                          <a:srgbClr val="E59C7B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Judicial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  <a:endParaRPr sz="1000"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 / track record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Transparency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b="1" dirty="0">
                        <a:solidFill>
                          <a:srgbClr val="E59C7B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b="1" dirty="0">
                        <a:solidFill>
                          <a:srgbClr val="E59C7B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ooter">
            <a:extLst>
              <a:ext uri="{FF2B5EF4-FFF2-40B4-BE49-F238E27FC236}">
                <a16:creationId xmlns:a16="http://schemas.microsoft.com/office/drawing/2014/main" id="{8ECD02C1-E1BE-FBA7-913A-F8A8B7C6BBF2}"/>
              </a:ext>
            </a:extLst>
          </p:cNvPr>
          <p:cNvSpPr/>
          <p:nvPr/>
        </p:nvSpPr>
        <p:spPr>
          <a:xfrm>
            <a:off x="731520" y="4900000"/>
            <a:ext cx="768096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707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cent Line"/>
          <p:cNvSpPr/>
          <p:nvPr/>
        </p:nvSpPr>
        <p:spPr>
          <a:xfrm>
            <a:off x="3800000" y="1800000"/>
            <a:ext cx="15440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hank You Title"/>
          <p:cNvSpPr/>
          <p:nvPr/>
        </p:nvSpPr>
        <p:spPr>
          <a:xfrm>
            <a:off x="1500000" y="1950000"/>
            <a:ext cx="6144000" cy="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</a:p>
        </p:txBody>
      </p:sp>
      <p:sp>
        <p:nvSpPr>
          <p:cNvPr id="4" name="Subtitle"/>
          <p:cNvSpPr/>
          <p:nvPr/>
        </p:nvSpPr>
        <p:spPr>
          <a:xfrm>
            <a:off x="1500000" y="2850000"/>
            <a:ext cx="61440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dirty="0">
                <a:solidFill>
                  <a:srgbClr val="8FBFC4"/>
                </a:solidFill>
                <a:latin typeface="Calibri" pitchFamily="34" charset="0"/>
              </a:rPr>
              <a:t>Regional Enforcers Roundtable</a:t>
            </a:r>
          </a:p>
          <a:p>
            <a:pPr marL="0" indent="0" algn="ctr">
              <a:buNone/>
            </a:pPr>
            <a:r>
              <a:rPr lang="en-US" sz="1200" dirty="0">
                <a:solidFill>
                  <a:srgbClr val="8F8B85"/>
                </a:solidFill>
                <a:latin typeface="Calibri" pitchFamily="34" charset="0"/>
              </a:rPr>
              <a:t>Meet to Compete - Repeat  |  Opatija, May 2026</a:t>
            </a:r>
          </a:p>
        </p:txBody>
      </p:sp>
      <p:sp>
        <p:nvSpPr>
          <p:cNvPr id="5" name="Bottom Line"/>
          <p:cNvSpPr/>
          <p:nvPr/>
        </p:nvSpPr>
        <p:spPr>
          <a:xfrm>
            <a:off x="3800000" y="3450000"/>
            <a:ext cx="15440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31520" y="420000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Topics for Discussion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31520" y="1000000"/>
            <a:ext cx="7680960" cy="13716"/>
          </a:xfrm>
          <a:prstGeom prst="rect">
            <a:avLst/>
          </a:prstGeom>
          <a:solidFill>
            <a:srgbClr val="3331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1500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4D63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280160" y="1150000"/>
            <a:ext cx="713232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Watchdogs to Super-Authorities: How Far Should Competition Commissions Go?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1280160" y="1950000"/>
            <a:ext cx="7132320" cy="9144"/>
          </a:xfrm>
          <a:prstGeom prst="rect">
            <a:avLst/>
          </a:prstGeom>
          <a:solidFill>
            <a:srgbClr val="3331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31520" y="20800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4D63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1280160" y="2080000"/>
            <a:ext cx="713232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Accessible Authorities: Transparency, Competition Advocacy and Market Dialogue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1280160" y="2880000"/>
            <a:ext cx="7132320" cy="9144"/>
          </a:xfrm>
          <a:prstGeom prst="rect">
            <a:avLst/>
          </a:prstGeom>
          <a:solidFill>
            <a:srgbClr val="3331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31520" y="30100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4D636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280160" y="3010000"/>
            <a:ext cx="713232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Comes Next: Enforcement Trends, Legislative Priorities and EU Influence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"/>
          <p:cNvSpPr/>
          <p:nvPr/>
        </p:nvSpPr>
        <p:spPr>
          <a:xfrm>
            <a:off x="731520" y="2203405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lvl="0"/>
            <a:r>
              <a:rPr lang="sr-Latn-RS" b="1" dirty="0" err="1">
                <a:solidFill>
                  <a:srgbClr val="8FBFC4"/>
                </a:solidFill>
                <a:latin typeface="Georgia" panose="02040502050405020303" pitchFamily="18" charset="0"/>
              </a:rPr>
              <a:t>Topic</a:t>
            </a:r>
            <a:r>
              <a:rPr lang="sr-Latn-RS" b="1" dirty="0">
                <a:solidFill>
                  <a:srgbClr val="8FBFC4"/>
                </a:solidFill>
                <a:latin typeface="Georgia" panose="02040502050405020303" pitchFamily="18" charset="0"/>
              </a:rPr>
              <a:t> 1: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AFAF9"/>
                </a:solidFill>
                <a:effectLst/>
                <a:uLnTx/>
                <a:uFillTx/>
                <a:latin typeface="Georgia" pitchFamily="34" charset="0"/>
                <a:ea typeface="Georgia" pitchFamily="34" charset="-122"/>
                <a:cs typeface="Georgia" pitchFamily="34" charset="-120"/>
              </a:rPr>
              <a:t>From Watchdogs to Super-Authorities: How Far Should Competition Commissions Go?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"/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06D66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4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/>
          <p:cNvSpPr/>
          <p:nvPr/>
        </p:nvSpPr>
        <p:spPr>
          <a:xfrm>
            <a:off x="731520" y="420000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sr-Latn-RS" dirty="0">
                <a:solidFill>
                  <a:srgbClr val="FAFAF9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De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velopments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in</a:t>
            </a:r>
            <a:r>
              <a:rPr lang="sr-Latn-R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sr-Latn-RS" dirty="0" err="1">
                <a:solidFill>
                  <a:schemeClr val="bg1"/>
                </a:solidFill>
                <a:latin typeface="Georgia" panose="02040502050405020303" pitchFamily="18" charset="0"/>
              </a:rPr>
              <a:t>Regional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Competition Authorities’ Competences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70FA23-9C19-7C2C-069A-0C71113F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97" y="831005"/>
            <a:ext cx="6731540" cy="3695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54D283-F820-20A6-2A68-395F801C6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C7A6ECE-2B27-8866-36CA-92F2C5ED8F46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523B930-D24D-C6CA-FEB0-985CFE07C5E7}"/>
              </a:ext>
            </a:extLst>
          </p:cNvPr>
          <p:cNvSpPr/>
          <p:nvPr/>
        </p:nvSpPr>
        <p:spPr>
          <a:xfrm>
            <a:off x="731520" y="420000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sr-Latn-RS" dirty="0">
                <a:solidFill>
                  <a:srgbClr val="FAFAF9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De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velopments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in</a:t>
            </a:r>
            <a:r>
              <a:rPr lang="sr-Latn-RS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sr-Latn-RS" dirty="0" err="1">
                <a:solidFill>
                  <a:schemeClr val="bg1"/>
                </a:solidFill>
                <a:latin typeface="Georgia" panose="02040502050405020303" pitchFamily="18" charset="0"/>
              </a:rPr>
              <a:t>Regional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Competition Authorities’ Competences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8FA43633-D288-058D-D60B-EE5D5B12A12D}"/>
              </a:ext>
            </a:extLst>
          </p:cNvPr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EE3E9-BC26-BF58-3ED3-BAC4B613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0" y="855531"/>
            <a:ext cx="6762197" cy="37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2FEBA-30A7-25C7-5C50-DF10F6EA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D9CB39F-E20A-62E7-FC04-3F1080A80CF6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C5EAB260-133B-4DFE-2328-94DBA6F6BDAE}"/>
              </a:ext>
            </a:extLst>
          </p:cNvPr>
          <p:cNvSpPr/>
          <p:nvPr/>
        </p:nvSpPr>
        <p:spPr>
          <a:xfrm>
            <a:off x="731520" y="2203405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sr-Latn-RS" b="1" dirty="0" err="1">
                <a:solidFill>
                  <a:srgbClr val="8FBFC4"/>
                </a:solidFill>
                <a:latin typeface="Georgia" panose="02040502050405020303" pitchFamily="18" charset="0"/>
              </a:rPr>
              <a:t>Topic</a:t>
            </a:r>
            <a:r>
              <a:rPr lang="sr-Latn-RS" b="1" dirty="0">
                <a:solidFill>
                  <a:srgbClr val="8FBFC4"/>
                </a:solidFill>
                <a:latin typeface="Georgia" panose="02040502050405020303" pitchFamily="18" charset="0"/>
              </a:rPr>
              <a:t> 2:</a:t>
            </a: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1800" b="1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Accessible Authorities: Transparency, Competition Advocacy and Market Dialogue</a:t>
            </a:r>
            <a:endParaRPr lang="en-US" sz="1800" b="1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DB77E98-515F-3188-5A05-4E1CE39B6EF1}"/>
              </a:ext>
            </a:extLst>
          </p:cNvPr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381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802BC-FA18-A73A-C787-0A87EBBBB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7D5275B6-6D18-C54A-7684-130FD05D5703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F08F154A-A2B0-F37C-F45D-AE5F88F33A63}"/>
              </a:ext>
            </a:extLst>
          </p:cNvPr>
          <p:cNvSpPr/>
          <p:nvPr/>
        </p:nvSpPr>
        <p:spPr>
          <a:xfrm>
            <a:off x="731520" y="2203405"/>
            <a:ext cx="768096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sr-Latn-RS" sz="1800" dirty="0">
              <a:solidFill>
                <a:srgbClr val="FAFAF9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r>
              <a:rPr lang="sr-Latn-RS" b="1" dirty="0" err="1">
                <a:solidFill>
                  <a:srgbClr val="8FBFC4"/>
                </a:solidFill>
                <a:latin typeface="Georgia" panose="02040502050405020303" pitchFamily="18" charset="0"/>
              </a:rPr>
              <a:t>Topic</a:t>
            </a:r>
            <a:r>
              <a:rPr lang="sr-Latn-RS" b="1" dirty="0">
                <a:solidFill>
                  <a:srgbClr val="8FBFC4"/>
                </a:solidFill>
                <a:latin typeface="Georgia" panose="02040502050405020303" pitchFamily="18" charset="0"/>
              </a:rPr>
              <a:t> 3:</a:t>
            </a:r>
            <a:r>
              <a:rPr lang="sr-Latn-RS" sz="1800" dirty="0">
                <a:solidFill>
                  <a:srgbClr val="FAFAF9"/>
                </a:solidFill>
                <a:latin typeface="Georgia" panose="02040502050405020303" pitchFamily="18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b="1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Comes Next: Enforcement Trends, Legislative Priorities and EU Influence</a:t>
            </a:r>
            <a:endParaRPr lang="en-US" b="1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4D63C9C-A489-10A3-E1EC-75F09C4C4478}"/>
              </a:ext>
            </a:extLst>
          </p:cNvPr>
          <p:cNvSpPr/>
          <p:nvPr/>
        </p:nvSpPr>
        <p:spPr>
          <a:xfrm>
            <a:off x="731520" y="4700000"/>
            <a:ext cx="7680960" cy="2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805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/>
          <p:cNvSpPr/>
          <p:nvPr/>
        </p:nvSpPr>
        <p:spPr>
          <a:xfrm>
            <a:off x="731520" y="400000"/>
            <a:ext cx="768096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8</a:t>
            </a:r>
            <a:r>
              <a:rPr lang="sr-Latn-RS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:</a:t>
            </a: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Reform Priorities for Candidate Countries</a:t>
            </a:r>
            <a:endParaRPr lang="en-US" sz="1800" dirty="0"/>
          </a:p>
        </p:txBody>
      </p:sp>
      <p:graphicFrame>
        <p:nvGraphicFramePr>
          <p:cNvPr id="10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00183"/>
              </p:ext>
            </p:extLst>
          </p:nvPr>
        </p:nvGraphicFramePr>
        <p:xfrm>
          <a:off x="726332" y="929350"/>
          <a:ext cx="7686148" cy="39074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Category 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MAC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IH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S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K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OS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 cap="flat" cmpd="sng" algn="ctr">
                      <a:solidFill>
                        <a:srgbClr val="3A38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Legislative alignment with EU acquis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Align existing aid schemes with EU/SAA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INSTITUTIONAL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Remove institutional obstacles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Independence of authorities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Administrative/financial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Judicial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  <a:endParaRPr sz="1000" b="1"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 / track record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Transparency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ooter"/>
          <p:cNvSpPr/>
          <p:nvPr/>
        </p:nvSpPr>
        <p:spPr>
          <a:xfrm>
            <a:off x="731520" y="4900000"/>
            <a:ext cx="768096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E0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0C91A9-413E-5D40-2C69-E38D19A4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2B6EBBA-E581-F8C4-5F62-2AB55323C750}"/>
              </a:ext>
            </a:extLst>
          </p:cNvPr>
          <p:cNvSpPr/>
          <p:nvPr/>
        </p:nvSpPr>
        <p:spPr>
          <a:xfrm>
            <a:off x="731520" y="350000"/>
            <a:ext cx="1828800" cy="27432"/>
          </a:xfrm>
          <a:prstGeom prst="rect">
            <a:avLst/>
          </a:prstGeom>
          <a:solidFill>
            <a:srgbClr val="333F4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17856803-DE99-7E92-4481-6FA3227C0561}"/>
              </a:ext>
            </a:extLst>
          </p:cNvPr>
          <p:cNvSpPr/>
          <p:nvPr/>
        </p:nvSpPr>
        <p:spPr>
          <a:xfrm>
            <a:off x="731520" y="400000"/>
            <a:ext cx="7680960" cy="5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AFAF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Chapter 8: Reform Priorities for Candidate Countries</a:t>
            </a:r>
            <a:endParaRPr lang="en-US" sz="1800" dirty="0"/>
          </a:p>
        </p:txBody>
      </p:sp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BC20FAE5-9D6F-55C6-293B-B1C64775B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87504"/>
              </p:ext>
            </p:extLst>
          </p:nvPr>
        </p:nvGraphicFramePr>
        <p:xfrm>
          <a:off x="726332" y="954464"/>
          <a:ext cx="7686148" cy="390744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16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Category 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MAC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B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IH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M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N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S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RB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K</a:t>
                      </a:r>
                      <a:r>
                        <a:rPr lang="sr-Latn-R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OS</a:t>
                      </a:r>
                      <a:endParaRPr lang="en-US" sz="1000" b="1" dirty="0">
                        <a:solidFill>
                          <a:srgbClr val="FAFAF9"/>
                        </a:solidFill>
                        <a:latin typeface="Calibri" pitchFamily="34" charset="0"/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333F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LEGAL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Legislative alignment with EU acquis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E59C7B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Align existing aid schemes with EU/SAA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INSTITUTIONAL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Remove institutional obstacles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Independence of authorities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Administrative/financial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Judicial capacity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  <a:endParaRPr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</a:t>
                      </a:r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 marT="0" marB="0" anchor="ctr"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4A60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Enforcement / track record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1A1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900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Transparency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AFAF9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X</a:t>
                      </a:r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dirty="0"/>
                    </a:p>
                  </a:txBody>
                  <a:tcPr>
                    <a:lnL w="6350">
                      <a:solidFill>
                        <a:srgbClr val="3A3835"/>
                      </a:solidFill>
                    </a:lnL>
                    <a:lnR w="6350">
                      <a:solidFill>
                        <a:srgbClr val="3A3835"/>
                      </a:solidFill>
                    </a:lnR>
                    <a:lnT w="6350">
                      <a:solidFill>
                        <a:srgbClr val="3A3835"/>
                      </a:solidFill>
                    </a:lnT>
                    <a:lnB w="6350">
                      <a:solidFill>
                        <a:srgbClr val="3A3835"/>
                      </a:solidFill>
                    </a:lnB>
                    <a:solidFill>
                      <a:srgbClr val="2221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Footer">
            <a:extLst>
              <a:ext uri="{FF2B5EF4-FFF2-40B4-BE49-F238E27FC236}">
                <a16:creationId xmlns:a16="http://schemas.microsoft.com/office/drawing/2014/main" id="{ACA6899F-33DB-8345-316E-937F03797AA6}"/>
              </a:ext>
            </a:extLst>
          </p:cNvPr>
          <p:cNvSpPr/>
          <p:nvPr/>
        </p:nvSpPr>
        <p:spPr>
          <a:xfrm>
            <a:off x="731520" y="4900000"/>
            <a:ext cx="7680960" cy="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706D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Enforcers Roundtable  |  Meet to Compete - Repeat  |  Opatija, May 2026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4470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</TotalTime>
  <Words>652</Words>
  <Application>Microsoft Office PowerPoint</Application>
  <PresentationFormat>On-screen Show (16:9)</PresentationFormat>
  <Paragraphs>232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Enforcers Roundtable</dc:title>
  <dc:subject>PptxGenJS Presentation</dc:subject>
  <dc:creator>Meet to Compete</dc:creator>
  <cp:lastModifiedBy>Dunja Simunic Mehdin</cp:lastModifiedBy>
  <cp:revision>8</cp:revision>
  <cp:lastPrinted>2026-05-12T12:17:25Z</cp:lastPrinted>
  <dcterms:created xsi:type="dcterms:W3CDTF">2026-04-30T08:15:05Z</dcterms:created>
  <dcterms:modified xsi:type="dcterms:W3CDTF">2026-05-18T07:43:03Z</dcterms:modified>
</cp:coreProperties>
</file>